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21"/>
  </p:notesMasterIdLst>
  <p:sldIdLst>
    <p:sldId id="256" r:id="rId5"/>
    <p:sldId id="456" r:id="rId6"/>
    <p:sldId id="582" r:id="rId7"/>
    <p:sldId id="632" r:id="rId8"/>
    <p:sldId id="633" r:id="rId9"/>
    <p:sldId id="634" r:id="rId10"/>
    <p:sldId id="586" r:id="rId11"/>
    <p:sldId id="629" r:id="rId12"/>
    <p:sldId id="587" r:id="rId13"/>
    <p:sldId id="588" r:id="rId14"/>
    <p:sldId id="630" r:id="rId15"/>
    <p:sldId id="631" r:id="rId16"/>
    <p:sldId id="589" r:id="rId17"/>
    <p:sldId id="590" r:id="rId18"/>
    <p:sldId id="594" r:id="rId19"/>
    <p:sldId id="627" r:id="rId20"/>
  </p:sldIdLst>
  <p:sldSz cx="12192000" cy="6858000"/>
  <p:notesSz cx="6797675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38504C-C977-4641-BF7A-CB2966782ACD}">
          <p14:sldIdLst>
            <p14:sldId id="256"/>
            <p14:sldId id="456"/>
            <p14:sldId id="582"/>
            <p14:sldId id="632"/>
            <p14:sldId id="633"/>
            <p14:sldId id="634"/>
            <p14:sldId id="586"/>
            <p14:sldId id="629"/>
            <p14:sldId id="587"/>
            <p14:sldId id="588"/>
            <p14:sldId id="630"/>
            <p14:sldId id="631"/>
            <p14:sldId id="589"/>
            <p14:sldId id="590"/>
            <p14:sldId id="594"/>
            <p14:sldId id="627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zhar Hussain" initials="MH" lastIdx="12" clrIdx="0">
    <p:extLst>
      <p:ext uri="{19B8F6BF-5375-455C-9EA6-DF929625EA0E}">
        <p15:presenceInfo xmlns:p15="http://schemas.microsoft.com/office/powerpoint/2012/main" xmlns="" userId="S-1-5-21-1407223032-3531644725-1946249543-12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EEF7FC"/>
    <a:srgbClr val="009900"/>
    <a:srgbClr val="17A48F"/>
    <a:srgbClr val="FB8871"/>
    <a:srgbClr val="008000"/>
    <a:srgbClr val="C55A11"/>
    <a:srgbClr val="91C6F7"/>
    <a:srgbClr val="3333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F15EAE-2A9F-1BC2-51FB-3D177BBDD9BE}" v="13" dt="2025-02-03T08:45:54.198"/>
    <p1510:client id="{CA973E0B-A54E-B948-2693-55CADE56D668}" v="137" dt="2025-02-03T08:29:07.815"/>
    <p1510:client id="{EF46D927-DB24-9C7C-E184-124A6CF8DB53}" v="14" dt="2025-02-03T08:52:15.5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61818" autoAdjust="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10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ABDULHAM&#304;D\0_SESRIC\CIS-STAT\3_MASTER%20FILE_SUMMARY_2025091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578063161295499E-2"/>
          <c:y val="0.13651337859238699"/>
          <c:w val="0.919454675174326"/>
          <c:h val="0.7610359305026449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GB"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'[3_MASTER FILE_SUMMARY_20250917.xlsx]SUMMARY'!$A$5:$A$23</c:f>
              <c:numCache>
                <c:formatCode>General</c:formatCode>
                <c:ptCount val="19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  <c:pt idx="15">
                  <c:v>2022</c:v>
                </c:pt>
                <c:pt idx="16">
                  <c:v>2023</c:v>
                </c:pt>
                <c:pt idx="17">
                  <c:v>2024</c:v>
                </c:pt>
                <c:pt idx="18">
                  <c:v>2025</c:v>
                </c:pt>
              </c:numCache>
            </c:numRef>
          </c:cat>
          <c:val>
            <c:numRef>
              <c:f>'[3_MASTER FILE_SUMMARY_20250917.xlsx]SUMMARY'!$B$5:$B$23</c:f>
              <c:numCache>
                <c:formatCode>#,##0</c:formatCode>
                <c:ptCount val="19"/>
                <c:pt idx="0">
                  <c:v>11</c:v>
                </c:pt>
                <c:pt idx="1">
                  <c:v>7</c:v>
                </c:pt>
                <c:pt idx="2">
                  <c:v>7</c:v>
                </c:pt>
                <c:pt idx="3">
                  <c:v>8</c:v>
                </c:pt>
                <c:pt idx="4">
                  <c:v>15</c:v>
                </c:pt>
                <c:pt idx="5">
                  <c:v>15</c:v>
                </c:pt>
                <c:pt idx="6">
                  <c:v>15</c:v>
                </c:pt>
                <c:pt idx="7">
                  <c:v>43</c:v>
                </c:pt>
                <c:pt idx="8">
                  <c:v>55</c:v>
                </c:pt>
                <c:pt idx="9">
                  <c:v>51</c:v>
                </c:pt>
                <c:pt idx="10">
                  <c:v>73</c:v>
                </c:pt>
                <c:pt idx="11">
                  <c:v>56</c:v>
                </c:pt>
                <c:pt idx="12">
                  <c:v>25</c:v>
                </c:pt>
                <c:pt idx="13">
                  <c:v>16</c:v>
                </c:pt>
                <c:pt idx="14">
                  <c:v>39</c:v>
                </c:pt>
                <c:pt idx="15">
                  <c:v>28</c:v>
                </c:pt>
                <c:pt idx="16">
                  <c:v>31</c:v>
                </c:pt>
                <c:pt idx="17">
                  <c:v>37</c:v>
                </c:pt>
                <c:pt idx="18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D8-464E-9CD9-1D590F806C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9633536"/>
        <c:axId val="159120128"/>
      </c:barChart>
      <c:catAx>
        <c:axId val="189633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GB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9120128"/>
        <c:crosses val="autoZero"/>
        <c:auto val="1"/>
        <c:lblAlgn val="ctr"/>
        <c:lblOffset val="100"/>
        <c:noMultiLvlLbl val="0"/>
      </c:catAx>
      <c:valAx>
        <c:axId val="1591201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  <a:alpha val="42000"/>
                </a:schemeClr>
              </a:solidFill>
            </a:ln>
          </c:spPr>
        </c:majorGridlines>
        <c:numFmt formatCode="#,##0" sourceLinked="1"/>
        <c:majorTickMark val="out"/>
        <c:minorTickMark val="none"/>
        <c:tickLblPos val="nextTo"/>
        <c:spPr>
          <a:ln>
            <a:solidFill>
              <a:schemeClr val="bg1">
                <a:lumMod val="85000"/>
                <a:alpha val="40000"/>
              </a:schemeClr>
            </a:solidFill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en-GB"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963353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solidFill>
        <a:schemeClr val="bg1">
          <a:alpha val="40000"/>
        </a:schemeClr>
      </a:solidFill>
    </a:ln>
  </c:spPr>
  <c:txPr>
    <a:bodyPr/>
    <a:lstStyle/>
    <a:p>
      <a:pPr>
        <a:defRPr lang="en-GB"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b="1"/>
              <a:t>Breakdown of Statistical Activities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'[3_MASTER FILE_SUMMARY_20250917.xlsx]SUMMARY'!$N$26:$O$26</c:f>
              <c:strCache>
                <c:ptCount val="1"/>
                <c:pt idx="0">
                  <c:v>Number Share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C5-459F-BFFD-5E447B724E2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C5-459F-BFFD-5E447B724E2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1C5-459F-BFFD-5E447B724E2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1C5-459F-BFFD-5E447B724E2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1C5-459F-BFFD-5E447B724E2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1C5-459F-BFFD-5E447B724E2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1C5-459F-BFFD-5E447B724E2C}"/>
              </c:ext>
            </c:extLst>
          </c:dPt>
          <c:dLbls>
            <c:dLbl>
              <c:idx val="0"/>
              <c:layout>
                <c:manualLayout>
                  <c:x val="-0.1366806406862752"/>
                  <c:y val="-8.128254791463569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6.9316610633753842E-2"/>
                      <c:h val="4.085435384557881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1C5-459F-BFFD-5E447B724E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'[3_MASTER FILE_SUMMARY_20250917.xlsx]SUMMARY'!$M$27:$M$33</c:f>
              <c:strCache>
                <c:ptCount val="7"/>
                <c:pt idx="0">
                  <c:v>Training Courses</c:v>
                </c:pt>
                <c:pt idx="1">
                  <c:v>Study Visits</c:v>
                </c:pt>
                <c:pt idx="2">
                  <c:v>Workshops</c:v>
                </c:pt>
                <c:pt idx="3">
                  <c:v>Meetings</c:v>
                </c:pt>
                <c:pt idx="4">
                  <c:v>Webinars</c:v>
                </c:pt>
                <c:pt idx="5">
                  <c:v>Consultancy</c:v>
                </c:pt>
                <c:pt idx="6">
                  <c:v>OIC-StatCom</c:v>
                </c:pt>
              </c:strCache>
            </c:strRef>
          </c:cat>
          <c:val>
            <c:numRef>
              <c:f>'[3_MASTER FILE_SUMMARY_20250917.xlsx]SUMMARY'!$N$27:$N$33</c:f>
              <c:numCache>
                <c:formatCode>#,##0</c:formatCode>
                <c:ptCount val="7"/>
                <c:pt idx="0">
                  <c:v>348</c:v>
                </c:pt>
                <c:pt idx="1">
                  <c:v>47</c:v>
                </c:pt>
                <c:pt idx="2">
                  <c:v>52</c:v>
                </c:pt>
                <c:pt idx="3">
                  <c:v>45</c:v>
                </c:pt>
                <c:pt idx="4">
                  <c:v>33</c:v>
                </c:pt>
                <c:pt idx="5">
                  <c:v>22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C1C5-459F-BFFD-5E447B724E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/>
          <a:lstStyle>
            <a:lvl1pPr algn="r">
              <a:defRPr sz="1300"/>
            </a:lvl1pPr>
          </a:lstStyle>
          <a:p>
            <a:fld id="{3AC57775-763A-4F6C-99C9-34BD6A7211F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80" tIns="47790" rIns="95580" bIns="4779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8724"/>
            <a:ext cx="5438140" cy="3909865"/>
          </a:xfrm>
          <a:prstGeom prst="rect">
            <a:avLst/>
          </a:prstGeom>
        </p:spPr>
        <p:txBody>
          <a:bodyPr vert="horz" lIns="95580" tIns="47790" rIns="95580" bIns="4779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1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2" y="9431601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 anchor="b"/>
          <a:lstStyle>
            <a:lvl1pPr algn="r">
              <a:defRPr sz="1300"/>
            </a:lvl1pPr>
          </a:lstStyle>
          <a:p>
            <a:fld id="{64C09080-7B65-41E3-89FB-2DCA30E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66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sz="1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09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  <a:defRPr/>
            </a:pPr>
            <a:endParaRPr lang="en-GB" sz="110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252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200" b="0" baseline="0" noProof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60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200" b="0" baseline="0" noProof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553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just" defTabSz="914400" rtl="0" eaLnBrk="1" latinLnBrk="0" hangingPunct="1"/>
            <a:endParaRPr lang="en-US" baseline="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91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316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kern="120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56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tr-TR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729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sz="1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63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400" kern="1200" baseline="0" noProof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70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90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20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282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en-GB" sz="120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299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en-GB" sz="120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572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 rtl="0" fontAlgn="base">
              <a:buFont typeface="Arial" panose="020B0604020202020204" pitchFamily="34" charset="0"/>
              <a:buChar char="•"/>
            </a:pPr>
            <a:endParaRPr lang="en-GB" sz="1200" b="0" i="0" kern="12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71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1849" y="666572"/>
            <a:ext cx="11623589" cy="394747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6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tr-TR"/>
              <a:t>CLICK TO EDIT</a:t>
            </a:r>
            <a:br>
              <a:rPr lang="tr-TR"/>
            </a:br>
            <a:r>
              <a:rPr lang="tr-TR"/>
              <a:t>MASTE TITLE STYLE</a:t>
            </a:r>
            <a:br>
              <a:rPr lang="tr-TR"/>
            </a:b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32" y="4900463"/>
            <a:ext cx="11623589" cy="1260000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800" cap="all" spc="200" baseline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</a:t>
            </a:r>
            <a:endParaRPr lang="tr-TR"/>
          </a:p>
          <a:p>
            <a:r>
              <a:rPr lang="en-US"/>
              <a:t>Master subtitle style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92970" y="4787899"/>
            <a:ext cx="10981346" cy="51275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198052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936" y="1549919"/>
            <a:ext cx="11544127" cy="4636389"/>
          </a:xfrm>
        </p:spPr>
        <p:txBody>
          <a:bodyPr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4000"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3600">
                <a:latin typeface="Perpetua" panose="02020502060401020303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155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828" y="35764"/>
            <a:ext cx="12192000" cy="669086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379" y="1488250"/>
            <a:ext cx="5655312" cy="4714841"/>
          </a:xfrm>
        </p:spPr>
        <p:txBody>
          <a:bodyPr>
            <a:normAutofit/>
          </a:bodyPr>
          <a:lstStyle>
            <a:lvl1pPr>
              <a:defRPr sz="3600">
                <a:latin typeface="Perpetua" panose="02020502060401020303" pitchFamily="18" charset="0"/>
              </a:defRPr>
            </a:lvl1pPr>
            <a:lvl2pPr>
              <a:defRPr sz="3200">
                <a:latin typeface="Perpetua" panose="02020502060401020303" pitchFamily="18" charset="0"/>
              </a:defRPr>
            </a:lvl2pPr>
            <a:lvl3pPr>
              <a:defRPr sz="2400">
                <a:latin typeface="Perpetua" panose="02020502060401020303" pitchFamily="18" charset="0"/>
              </a:defRPr>
            </a:lvl3pPr>
            <a:lvl4pPr>
              <a:defRPr sz="2400">
                <a:latin typeface="Perpetua" panose="02020502060401020303" pitchFamily="18" charset="0"/>
              </a:defRPr>
            </a:lvl4pPr>
            <a:lvl5pPr>
              <a:defRPr sz="2400">
                <a:latin typeface="Perpetua" panose="02020502060401020303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828" y="1488251"/>
            <a:ext cx="5716551" cy="4714841"/>
          </a:xfrm>
        </p:spPr>
        <p:txBody>
          <a:bodyPr>
            <a:normAutofit/>
          </a:bodyPr>
          <a:lstStyle>
            <a:lvl1pPr>
              <a:defRPr sz="3600">
                <a:latin typeface="Perpetua" panose="02020502060401020303" pitchFamily="18" charset="0"/>
              </a:defRPr>
            </a:lvl1pPr>
            <a:lvl2pPr>
              <a:defRPr sz="3200">
                <a:latin typeface="Perpetua" panose="02020502060401020303" pitchFamily="18" charset="0"/>
              </a:defRPr>
            </a:lvl2pPr>
            <a:lvl3pPr>
              <a:defRPr sz="2400">
                <a:latin typeface="Perpetua" panose="02020502060401020303" pitchFamily="18" charset="0"/>
              </a:defRPr>
            </a:lvl3pPr>
            <a:lvl4pPr>
              <a:defRPr sz="2400">
                <a:latin typeface="Perpetua" panose="02020502060401020303" pitchFamily="18" charset="0"/>
              </a:defRPr>
            </a:lvl4pPr>
            <a:lvl5pPr>
              <a:defRPr sz="2400">
                <a:latin typeface="Perpetua" panose="02020502060401020303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702661" y="6408064"/>
            <a:ext cx="4320000" cy="432000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1313703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0"/>
            <a:ext cx="9867900" cy="777667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686185" y="6393268"/>
            <a:ext cx="4320000" cy="432000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237644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3509572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659" y="230660"/>
            <a:ext cx="3682314" cy="1461408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4693" y="230661"/>
            <a:ext cx="7568232" cy="5956494"/>
          </a:xfrm>
        </p:spPr>
        <p:txBody>
          <a:bodyPr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659" y="1811709"/>
            <a:ext cx="3682313" cy="437544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1623084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4881" y="4967565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 algn="ctr">
              <a:spcBef>
                <a:spcPts val="0"/>
              </a:spcBef>
              <a:spcAft>
                <a:spcPts val="600"/>
              </a:spcAft>
              <a:buNone/>
              <a:defRPr sz="2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344025" y="6393268"/>
            <a:ext cx="2771369" cy="432000"/>
          </a:xfrm>
        </p:spPr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718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792000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3200"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>
                <a:latin typeface="Perpetua" panose="02020502060401020303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000">
                <a:latin typeface="Perpetua" panose="02020502060401020303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000">
                <a:latin typeface="Perpetua" panose="02020502060401020303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109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32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800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21103"/>
            <a:ext cx="4320000" cy="43200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22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398021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79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3286" y="1470675"/>
            <a:ext cx="11528277" cy="47241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141" y="6408064"/>
            <a:ext cx="2160000" cy="43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00314"/>
            <a:ext cx="4320000" cy="43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 cap="all" baseline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55394" y="6393268"/>
            <a:ext cx="2160000" cy="43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15297" y="1358781"/>
            <a:ext cx="10964254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8153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2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hf hdr="0" ftr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800" b="1" kern="1200" spc="-50" baseline="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oicstatcom.or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icstatcom.org/webinar-series.php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hyperlink" Target="https://www.oicstatcom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263" y="1695585"/>
            <a:ext cx="10981205" cy="29965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48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Data Quality </a:t>
            </a:r>
            <a:r>
              <a:rPr lang="en-GB" sz="48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in </a:t>
            </a:r>
            <a:r>
              <a:rPr lang="en-GB" sz="48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the </a:t>
            </a:r>
            <a:r>
              <a:rPr lang="tr-TR" sz="48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tr-TR" sz="48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GB" sz="48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Modern </a:t>
            </a:r>
            <a:r>
              <a:rPr lang="en-GB" sz="48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Data Ecosystem</a:t>
            </a:r>
            <a:r>
              <a:rPr lang="en-US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en-US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GB" sz="4000" b="0" dirty="0">
                <a:solidFill>
                  <a:schemeClr val="tx1"/>
                </a:solidFill>
                <a:cs typeface="Times New Roman" panose="02020603050405020304" pitchFamily="18" charset="0"/>
              </a:rPr>
              <a:t>Insights and Experiences from </a:t>
            </a:r>
            <a:r>
              <a:rPr lang="tr-TR" sz="4000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/>
            </a:r>
            <a:br>
              <a:rPr lang="tr-TR" sz="4000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en-GB" sz="4000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OIC </a:t>
            </a:r>
            <a:r>
              <a:rPr lang="en-GB" sz="4000" b="0" dirty="0">
                <a:solidFill>
                  <a:schemeClr val="tx1"/>
                </a:solidFill>
                <a:cs typeface="Times New Roman" panose="02020603050405020304" pitchFamily="18" charset="0"/>
              </a:rPr>
              <a:t>Member Countries</a:t>
            </a:r>
            <a:endParaRPr lang="en-US" sz="4000" b="0" i="1" dirty="0">
              <a:solidFill>
                <a:srgbClr val="008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9" name="Picture 8" descr="oic ile ilgili görsel sonucu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43" y="179803"/>
            <a:ext cx="1188000" cy="118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005233" y="5902037"/>
            <a:ext cx="10785621" cy="455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1600" b="1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23" y="179803"/>
            <a:ext cx="1189547" cy="11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8264" y="5011865"/>
            <a:ext cx="10981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err="1" smtClean="0"/>
              <a:t>Abdulhamit</a:t>
            </a:r>
            <a:r>
              <a:rPr lang="en-US" sz="2400" dirty="0" smtClean="0"/>
              <a:t> ÖZTÜRK </a:t>
            </a:r>
          </a:p>
          <a:p>
            <a:pPr algn="r"/>
            <a:r>
              <a:rPr lang="en-US" sz="2400" dirty="0" smtClean="0"/>
              <a:t>Statistics and Information Department, SESRIC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038856" y="452541"/>
            <a:ext cx="6124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International Forum</a:t>
            </a:r>
          </a:p>
          <a:p>
            <a:pPr algn="ctr"/>
            <a:r>
              <a:rPr lang="en-US" dirty="0"/>
              <a:t>Digital Transformation of National Statistical Systems</a:t>
            </a:r>
          </a:p>
          <a:p>
            <a:pPr algn="ctr"/>
            <a:r>
              <a:rPr lang="en-US" dirty="0"/>
              <a:t>November 6-7, </a:t>
            </a:r>
            <a:r>
              <a:rPr lang="en-US" dirty="0" smtClean="0"/>
              <a:t>2025</a:t>
            </a:r>
            <a:r>
              <a:rPr lang="tr-TR" dirty="0" smtClean="0"/>
              <a:t>, Astana-Kazakhstan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643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tr-TR" b="1">
                <a:cs typeface="Times New Roman" panose="02020603050405020304" pitchFamily="18" charset="0"/>
              </a:rPr>
              <a:t>Statistics and Information</a:t>
            </a:r>
            <a:endParaRPr lang="en-US" b="1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10</a:t>
            </a:fld>
            <a:r>
              <a:rPr lang="en-GB"/>
              <a:t> of 8</a:t>
            </a:r>
            <a:r>
              <a:rPr lang="tr-TR"/>
              <a:t>2</a:t>
            </a:r>
            <a:r>
              <a:rPr lang="en-GB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2633711" y="822693"/>
            <a:ext cx="67565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i="1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Statistical Capacity Building Programme</a:t>
            </a:r>
            <a:endParaRPr lang="en-GB" sz="320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" descr="http://www.oicstatcom.org/imgs/news/image/StatCaB_Logo.png">
            <a:extLst>
              <a:ext uri="{FF2B5EF4-FFF2-40B4-BE49-F238E27FC236}">
                <a16:creationId xmlns:a16="http://schemas.microsoft.com/office/drawing/2014/main" xmlns="" id="{EAA226C7-8694-41C3-891A-386903F3A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8320" y="1922955"/>
            <a:ext cx="1922765" cy="19227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39329DF4-4AA9-4EB5-9232-A182B5B1CA01}"/>
              </a:ext>
            </a:extLst>
          </p:cNvPr>
          <p:cNvSpPr/>
          <p:nvPr/>
        </p:nvSpPr>
        <p:spPr>
          <a:xfrm>
            <a:off x="588560" y="2680288"/>
            <a:ext cx="321141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100" b="1" dirty="0">
                <a:cs typeface="Times New Roman" panose="02020603050405020304" pitchFamily="18" charset="0"/>
              </a:rPr>
              <a:t>South-South and Triangular Cooperation (SSTC)</a:t>
            </a:r>
            <a:endParaRPr lang="tr-TR" sz="2100" dirty="0">
              <a:cs typeface="Times New Roman" panose="020206030504050203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4BF06CD-5B60-4AB1-AD52-7FFAC8D1150A}"/>
              </a:ext>
            </a:extLst>
          </p:cNvPr>
          <p:cNvSpPr/>
          <p:nvPr/>
        </p:nvSpPr>
        <p:spPr>
          <a:xfrm>
            <a:off x="1176398" y="1813309"/>
            <a:ext cx="26235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100">
                <a:cs typeface="Times New Roman" panose="02020603050405020304" pitchFamily="18" charset="0"/>
              </a:rPr>
              <a:t>Initiated in early </a:t>
            </a:r>
            <a:r>
              <a:rPr lang="en-GB" sz="2100" b="1">
                <a:cs typeface="Times New Roman" panose="02020603050405020304" pitchFamily="18" charset="0"/>
              </a:rPr>
              <a:t>2007</a:t>
            </a:r>
            <a:r>
              <a:rPr lang="en-GB" sz="2100">
                <a:cs typeface="Times New Roman" panose="02020603050405020304" pitchFamily="18" charset="0"/>
              </a:rPr>
              <a:t>.</a:t>
            </a:r>
            <a:endParaRPr lang="tr-TR" sz="2100">
              <a:cs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9031A39C-4712-4CF5-B080-306BD3AC915D}"/>
              </a:ext>
            </a:extLst>
          </p:cNvPr>
          <p:cNvSpPr/>
          <p:nvPr/>
        </p:nvSpPr>
        <p:spPr>
          <a:xfrm>
            <a:off x="418527" y="4163437"/>
            <a:ext cx="3491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100" b="1">
                <a:cs typeface="Times New Roman" panose="02020603050405020304" pitchFamily="18" charset="0"/>
              </a:rPr>
              <a:t>Matching capacities and needs</a:t>
            </a:r>
            <a:r>
              <a:rPr lang="en-GB" sz="2100">
                <a:cs typeface="Times New Roman" panose="02020603050405020304" pitchFamily="18" charset="0"/>
              </a:rPr>
              <a:t> of NSOs of OIC countries </a:t>
            </a:r>
            <a:r>
              <a:rPr lang="en-GB" sz="2100" b="1">
                <a:cs typeface="Times New Roman" panose="02020603050405020304" pitchFamily="18" charset="0"/>
              </a:rPr>
              <a:t>based on StatCaB Biennial Questionnaire</a:t>
            </a:r>
            <a:r>
              <a:rPr lang="en-GB" sz="2100">
                <a:cs typeface="Times New Roman" panose="02020603050405020304" pitchFamily="18" charset="0"/>
              </a:rPr>
              <a:t>. </a:t>
            </a:r>
            <a:endParaRPr lang="tr-TR" sz="2100"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83680" y="4745016"/>
            <a:ext cx="4917440" cy="92333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prstClr val="black"/>
                </a:solidFill>
                <a:latin typeface="Times New Roman"/>
                <a:cs typeface="Times New Roman"/>
              </a:rPr>
              <a:t>Training Course on ‘Environment Statistics</a:t>
            </a:r>
            <a:r>
              <a:rPr lang="en-US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’</a:t>
            </a:r>
          </a:p>
          <a:p>
            <a:pPr algn="ctr">
              <a:lnSpc>
                <a:spcPct val="150000"/>
              </a:lnSpc>
            </a:pPr>
            <a:r>
              <a:rPr lang="tr-TR" dirty="0" smtClean="0">
                <a:solidFill>
                  <a:prstClr val="black"/>
                </a:solidFill>
                <a:latin typeface="Times New Roman"/>
                <a:ea typeface="Verdana"/>
                <a:cs typeface="Times New Roman"/>
              </a:rPr>
              <a:t>15-17 </a:t>
            </a:r>
            <a:r>
              <a:rPr lang="tr-TR" dirty="0">
                <a:solidFill>
                  <a:prstClr val="black"/>
                </a:solidFill>
                <a:latin typeface="Times New Roman"/>
                <a:ea typeface="Verdana"/>
                <a:cs typeface="Times New Roman"/>
              </a:rPr>
              <a:t>July </a:t>
            </a:r>
            <a:r>
              <a:rPr lang="tr-TR" dirty="0" smtClean="0">
                <a:solidFill>
                  <a:prstClr val="black"/>
                </a:solidFill>
                <a:latin typeface="Times New Roman"/>
                <a:ea typeface="Verdana"/>
                <a:cs typeface="Times New Roman"/>
              </a:rPr>
              <a:t>2025</a:t>
            </a:r>
            <a:r>
              <a:rPr lang="en-US" dirty="0" smtClean="0">
                <a:solidFill>
                  <a:prstClr val="black"/>
                </a:solidFill>
                <a:latin typeface="Times New Roman"/>
                <a:ea typeface="Verdana"/>
                <a:cs typeface="Times New Roman"/>
              </a:rPr>
              <a:t>, </a:t>
            </a:r>
            <a:r>
              <a:rPr lang="en-US" dirty="0" smtClean="0"/>
              <a:t>Riyadh </a:t>
            </a:r>
            <a:r>
              <a:rPr lang="en-US" dirty="0"/>
              <a:t>- Saudi Arabia</a:t>
            </a:r>
          </a:p>
        </p:txBody>
      </p:sp>
      <p:sp>
        <p:nvSpPr>
          <p:cNvPr id="4" name="Rectangle 3"/>
          <p:cNvSpPr/>
          <p:nvPr/>
        </p:nvSpPr>
        <p:spPr>
          <a:xfrm>
            <a:off x="3856907" y="5821706"/>
            <a:ext cx="4528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>
                <a:solidFill>
                  <a:srgbClr val="ED7D31"/>
                </a:solidFill>
                <a:ea typeface="+mn-lt"/>
                <a:cs typeface="+mn-lt"/>
              </a:rPr>
              <a:t>https://www.oicstatcom.org/statcab.php</a:t>
            </a:r>
            <a:endParaRPr lang="en-US" b="1" i="1" dirty="0">
              <a:solidFill>
                <a:srgbClr val="ED7D31"/>
              </a:solidFill>
              <a:ea typeface="Cambria"/>
              <a:hlinkClick r:id="rId4">
                <a:extLst>
                  <a:ext uri="{A12FA001-AC4F-418D-AE19-62706E023703}">
                    <ahyp:hlinkClr xmlns="" xmlns:ahyp="http://schemas.microsoft.com/office/drawing/2018/hyperlinkcolor" xmlns:lc="http://schemas.openxmlformats.org/drawingml/2006/lockedCanvas" val="tx"/>
                  </a:ext>
                </a:extLst>
              </a:hlinkClick>
            </a:endParaRPr>
          </a:p>
        </p:txBody>
      </p:sp>
      <p:pic>
        <p:nvPicPr>
          <p:cNvPr id="2050" name="Picture 2" descr="https://sesricdiag.blob.core.windows.net/sesric-site-blob/Photomanagement/3519/3519-orig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428" y="1922955"/>
            <a:ext cx="445324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06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anchor="ctr">
            <a:noAutofit/>
          </a:bodyPr>
          <a:lstStyle/>
          <a:p>
            <a:pPr algn="ctr"/>
            <a:r>
              <a:rPr lang="tr-TR" b="1">
                <a:cs typeface="Times New Roman" panose="02020603050405020304" pitchFamily="18" charset="0"/>
              </a:rPr>
              <a:t>Statistics and Information</a:t>
            </a:r>
            <a:endParaRPr lang="en-US" b="1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11</a:t>
            </a:fld>
            <a:r>
              <a:rPr lang="en-GB"/>
              <a:t> of 8</a:t>
            </a:r>
            <a:r>
              <a:rPr lang="tr-TR"/>
              <a:t>2</a:t>
            </a:r>
            <a:r>
              <a:rPr lang="en-GB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71280" y="831079"/>
            <a:ext cx="116013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Training Workshop on ‘Quality Assurance for </a:t>
            </a:r>
            <a:r>
              <a:rPr lang="en-US" sz="3200" b="1" i="1" dirty="0" smtClean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OIC Countries’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6741" y="7020878"/>
            <a:ext cx="17020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solidFill>
                  <a:srgbClr val="4A8CCB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Slide 15 of 30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DC116C85-EF77-4648-97DD-BFF475ABAFAB}"/>
              </a:ext>
            </a:extLst>
          </p:cNvPr>
          <p:cNvSpPr txBox="1">
            <a:spLocks/>
          </p:cNvSpPr>
          <p:nvPr/>
        </p:nvSpPr>
        <p:spPr>
          <a:xfrm>
            <a:off x="564443" y="1671876"/>
            <a:ext cx="6103100" cy="3912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b="1" i="1" kern="120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i="0" dirty="0" smtClean="0">
                <a:solidFill>
                  <a:schemeClr val="tx1"/>
                </a:solidFill>
                <a:latin typeface="+mn-lt"/>
                <a:ea typeface="Cambria"/>
              </a:rPr>
              <a:t>Partners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: UNSD, AITRS, GCC-STAT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i="0" dirty="0" smtClean="0">
                <a:solidFill>
                  <a:schemeClr val="tx1"/>
                </a:solidFill>
                <a:latin typeface="+mn-lt"/>
                <a:ea typeface="Cambria"/>
              </a:rPr>
              <a:t>Date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: 1-3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July 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2025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i="0" dirty="0" smtClean="0">
                <a:solidFill>
                  <a:schemeClr val="tx1"/>
                </a:solidFill>
                <a:latin typeface="+mn-lt"/>
                <a:ea typeface="Cambria"/>
              </a:rPr>
              <a:t>Venue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: SESRIC HQs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in Ankara, </a:t>
            </a:r>
            <a:r>
              <a:rPr lang="en-US" sz="2300" b="0" i="0" dirty="0" err="1" smtClean="0">
                <a:solidFill>
                  <a:schemeClr val="tx1"/>
                </a:solidFill>
                <a:latin typeface="+mn-lt"/>
                <a:ea typeface="Cambria"/>
              </a:rPr>
              <a:t>Türkiye</a:t>
            </a:r>
            <a:endParaRPr lang="en-US" sz="2300" b="0" i="0" dirty="0" smtClean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i="0" dirty="0" smtClean="0">
                <a:solidFill>
                  <a:schemeClr val="tx1"/>
                </a:solidFill>
                <a:latin typeface="+mn-lt"/>
                <a:ea typeface="Cambria"/>
              </a:rPr>
              <a:t>Participants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: 41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representatives from 14 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OIC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UN National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Quality Assurance Framework (NQAF) and its implementation 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guidance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Strategic Objective 5.1 of the OIC-</a:t>
            </a:r>
            <a:r>
              <a:rPr lang="en-US" sz="2300" b="0" i="0" dirty="0" err="1">
                <a:solidFill>
                  <a:schemeClr val="tx1"/>
                </a:solidFill>
                <a:latin typeface="+mn-lt"/>
                <a:ea typeface="Cambria"/>
              </a:rPr>
              <a:t>StatCom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 </a:t>
            </a:r>
            <a:r>
              <a:rPr lang="en-US" sz="2300" b="0" i="0" dirty="0" err="1">
                <a:solidFill>
                  <a:schemeClr val="tx1"/>
                </a:solidFill>
                <a:latin typeface="+mn-lt"/>
                <a:ea typeface="Cambria"/>
              </a:rPr>
              <a:t>Programme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 of Action for 2021-2025</a:t>
            </a:r>
            <a:endParaRPr lang="tr-TR" sz="2300" b="0" i="0" dirty="0">
              <a:solidFill>
                <a:schemeClr val="tx1"/>
              </a:solidFill>
              <a:latin typeface="+mn-lt"/>
              <a:ea typeface="Cambria"/>
            </a:endParaRPr>
          </a:p>
        </p:txBody>
      </p:sp>
      <p:pic>
        <p:nvPicPr>
          <p:cNvPr id="2050" name="Picture 2" descr="Resi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25" r="18485"/>
          <a:stretch/>
        </p:blipFill>
        <p:spPr bwMode="auto">
          <a:xfrm>
            <a:off x="7330602" y="1479116"/>
            <a:ext cx="4019462" cy="237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25800" r="872"/>
          <a:stretch/>
        </p:blipFill>
        <p:spPr>
          <a:xfrm>
            <a:off x="7330602" y="3952998"/>
            <a:ext cx="4023360" cy="225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5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anchor="ctr">
            <a:noAutofit/>
          </a:bodyPr>
          <a:lstStyle/>
          <a:p>
            <a:pPr algn="ctr"/>
            <a:r>
              <a:rPr lang="tr-TR" b="1">
                <a:cs typeface="Times New Roman" panose="02020603050405020304" pitchFamily="18" charset="0"/>
              </a:rPr>
              <a:t>Statistics and Information</a:t>
            </a:r>
            <a:endParaRPr lang="en-US" b="1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12</a:t>
            </a:fld>
            <a:r>
              <a:rPr lang="en-GB"/>
              <a:t> of 8</a:t>
            </a:r>
            <a:r>
              <a:rPr lang="tr-TR"/>
              <a:t>2</a:t>
            </a:r>
            <a:r>
              <a:rPr lang="en-GB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71280" y="831079"/>
            <a:ext cx="116013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Regional Workshop on </a:t>
            </a:r>
            <a:r>
              <a:rPr lang="en-US" sz="3200" b="1" i="1" dirty="0" smtClean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‘2025 </a:t>
            </a:r>
            <a:r>
              <a:rPr lang="en-US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SNA and </a:t>
            </a:r>
            <a:r>
              <a:rPr lang="en-US" sz="3200" b="1" i="1" dirty="0" smtClean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Digital SUTs’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6741" y="7020878"/>
            <a:ext cx="17020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solidFill>
                  <a:srgbClr val="4A8CCB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Slide 15 of 30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DC116C85-EF77-4648-97DD-BFF475ABAFAB}"/>
              </a:ext>
            </a:extLst>
          </p:cNvPr>
          <p:cNvSpPr txBox="1">
            <a:spLocks/>
          </p:cNvSpPr>
          <p:nvPr/>
        </p:nvSpPr>
        <p:spPr>
          <a:xfrm>
            <a:off x="771372" y="4886107"/>
            <a:ext cx="11344022" cy="11029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b="1" i="1" kern="120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i="0" dirty="0" smtClean="0">
                <a:solidFill>
                  <a:schemeClr val="tx1"/>
                </a:solidFill>
                <a:latin typeface="+mn-lt"/>
                <a:ea typeface="Cambria"/>
              </a:rPr>
              <a:t>Partners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: AMF, UNSD, IMF, ESCWA, AITRS, GCC-STAT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i="0" dirty="0" smtClean="0">
                <a:solidFill>
                  <a:schemeClr val="tx1"/>
                </a:solidFill>
                <a:latin typeface="+mn-lt"/>
                <a:ea typeface="Cambria"/>
              </a:rPr>
              <a:t>Date &amp; Venue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: 1-3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July 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2025, Abu Dhabi - UAE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300" i="0" dirty="0" smtClean="0">
                <a:solidFill>
                  <a:schemeClr val="tx1"/>
                </a:solidFill>
                <a:latin typeface="+mn-lt"/>
                <a:ea typeface="Cambria"/>
              </a:rPr>
              <a:t>Participants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: 41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representatives from 14 </a:t>
            </a:r>
            <a:r>
              <a:rPr lang="en-US" sz="2300" b="0" i="0" dirty="0" smtClean="0">
                <a:solidFill>
                  <a:schemeClr val="tx1"/>
                </a:solidFill>
                <a:latin typeface="+mn-lt"/>
                <a:ea typeface="Cambria"/>
              </a:rPr>
              <a:t>OIC</a:t>
            </a:r>
          </a:p>
        </p:txBody>
      </p:sp>
      <p:pic>
        <p:nvPicPr>
          <p:cNvPr id="3074" name="Picture 2" descr="https://sesricdiag.blob.core.windows.net/content-api-site-blob/Images/events/3504/3504-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0" r="52"/>
          <a:stretch/>
        </p:blipFill>
        <p:spPr bwMode="auto">
          <a:xfrm>
            <a:off x="564443" y="1795267"/>
            <a:ext cx="718186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" t="1" r="12572" b="-1601"/>
          <a:stretch/>
        </p:blipFill>
        <p:spPr>
          <a:xfrm>
            <a:off x="7997579" y="1800645"/>
            <a:ext cx="335248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7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tr-TR" b="1">
                <a:cs typeface="Times New Roman" panose="02020603050405020304" pitchFamily="18" charset="0"/>
              </a:rPr>
              <a:t>Statistics and Information</a:t>
            </a:r>
            <a:endParaRPr lang="en-US" b="1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13</a:t>
            </a:fld>
            <a:r>
              <a:rPr lang="en-GB"/>
              <a:t> of 8</a:t>
            </a:r>
            <a:r>
              <a:rPr lang="tr-TR"/>
              <a:t>2</a:t>
            </a:r>
            <a:r>
              <a:rPr lang="en-GB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3273221" y="816305"/>
            <a:ext cx="5668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i="1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Statistical Activities and Outreach</a:t>
            </a:r>
            <a:endParaRPr lang="en-GB" sz="320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0113" y="1396003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000" b="1" dirty="0" smtClean="0">
                <a:solidFill>
                  <a:prstClr val="black"/>
                </a:solidFill>
                <a:ea typeface="Open Sans"/>
                <a:cs typeface="Times New Roman"/>
              </a:rPr>
              <a:t>558 </a:t>
            </a:r>
            <a:endParaRPr lang="tr-TR" sz="5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b="1" dirty="0" smtClean="0">
                <a:solidFill>
                  <a:prstClr val="black"/>
                </a:solidFill>
                <a:ea typeface="Open Sans"/>
                <a:cs typeface="Times New Roman"/>
              </a:rPr>
              <a:t>Number of Activities btw.</a:t>
            </a:r>
            <a:r>
              <a:rPr lang="tr-TR" b="1" dirty="0" smtClean="0">
                <a:solidFill>
                  <a:prstClr val="black"/>
                </a:solidFill>
                <a:ea typeface="Open Sans"/>
                <a:cs typeface="Times New Roman"/>
              </a:rPr>
              <a:t> </a:t>
            </a:r>
            <a:r>
              <a:rPr lang="tr-TR" b="1" dirty="0">
                <a:solidFill>
                  <a:prstClr val="black"/>
                </a:solidFill>
                <a:ea typeface="Open Sans"/>
                <a:cs typeface="Times New Roman"/>
              </a:rPr>
              <a:t>2007</a:t>
            </a:r>
            <a:r>
              <a:rPr lang="en-US" b="1" dirty="0">
                <a:solidFill>
                  <a:prstClr val="black"/>
                </a:solidFill>
                <a:ea typeface="Open Sans"/>
                <a:cs typeface="Times New Roman"/>
              </a:rPr>
              <a:t> </a:t>
            </a:r>
            <a:r>
              <a:rPr lang="tr-TR" b="1" dirty="0">
                <a:solidFill>
                  <a:prstClr val="black"/>
                </a:solidFill>
                <a:ea typeface="Open Sans"/>
                <a:cs typeface="Times New Roman"/>
              </a:rPr>
              <a:t>–</a:t>
            </a:r>
            <a:r>
              <a:rPr lang="en-US" b="1" dirty="0">
                <a:solidFill>
                  <a:prstClr val="black"/>
                </a:solidFill>
                <a:ea typeface="Open Sans"/>
                <a:cs typeface="Times New Roman"/>
              </a:rPr>
              <a:t> </a:t>
            </a:r>
            <a:r>
              <a:rPr lang="en-US" b="1" dirty="0" smtClean="0">
                <a:solidFill>
                  <a:prstClr val="black"/>
                </a:solidFill>
                <a:ea typeface="Open Sans"/>
                <a:cs typeface="Times New Roman"/>
              </a:rPr>
              <a:t>24 September </a:t>
            </a:r>
            <a:r>
              <a:rPr lang="tr-TR" b="1" dirty="0" smtClean="0">
                <a:solidFill>
                  <a:prstClr val="black"/>
                </a:solidFill>
                <a:ea typeface="Open Sans"/>
                <a:cs typeface="Times New Roman"/>
              </a:rPr>
              <a:t>2025</a:t>
            </a:r>
            <a:endParaRPr lang="tr-TR" b="1" dirty="0">
              <a:solidFill>
                <a:prstClr val="black"/>
              </a:solidFill>
              <a:ea typeface="Open Sans"/>
              <a:cs typeface="Times New Roman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00000000-0008-0000-01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4095940"/>
              </p:ext>
            </p:extLst>
          </p:nvPr>
        </p:nvGraphicFramePr>
        <p:xfrm>
          <a:off x="438178" y="2496473"/>
          <a:ext cx="6771769" cy="3602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A35B1A89-64F7-0C0D-A2A3-AD5BFCAD26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501435"/>
              </p:ext>
            </p:extLst>
          </p:nvPr>
        </p:nvGraphicFramePr>
        <p:xfrm>
          <a:off x="6874552" y="1395789"/>
          <a:ext cx="5841988" cy="4482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8444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tr-TR" b="1">
                <a:cs typeface="Times New Roman" panose="02020603050405020304" pitchFamily="18" charset="0"/>
              </a:rPr>
              <a:t>Statistics and Information</a:t>
            </a:r>
            <a:endParaRPr lang="en-US" b="1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14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2300575" y="835525"/>
            <a:ext cx="7422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i="1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Statistical Experience Sharing Webinar Series</a:t>
            </a:r>
            <a:endParaRPr lang="en-GB" sz="320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xmlns="" id="{DC116C85-EF77-4648-97DD-BFF475ABAFAB}"/>
              </a:ext>
            </a:extLst>
          </p:cNvPr>
          <p:cNvSpPr txBox="1">
            <a:spLocks/>
          </p:cNvSpPr>
          <p:nvPr/>
        </p:nvSpPr>
        <p:spPr>
          <a:xfrm>
            <a:off x="566058" y="1838306"/>
            <a:ext cx="6103100" cy="3912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b="1" i="1" kern="120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Initiated back in 2020 based on the relevant resolution of the 9th Session of OIC-StatCom</a:t>
            </a:r>
            <a:endParaRPr lang="en-GB" sz="23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NSOs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of OIC countries and statistical units of the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  <a:cs typeface="Times New Roman"/>
              </a:rPr>
              <a:t>relevant </a:t>
            </a: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  <a:cs typeface="Times New Roman"/>
              </a:rPr>
              <a:t>line ministries and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international agencies</a:t>
            </a:r>
            <a:endParaRPr lang="tr-TR" sz="23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Platform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 to </a:t>
            </a: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exch</a:t>
            </a:r>
            <a:r>
              <a:rPr lang="en-GB" sz="2300" b="0" i="0" dirty="0">
                <a:solidFill>
                  <a:schemeClr val="tx1"/>
                </a:solidFill>
                <a:latin typeface="+mn-lt"/>
                <a:ea typeface="Cambria"/>
              </a:rPr>
              <a:t>a</a:t>
            </a: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nge knowl</a:t>
            </a:r>
            <a:r>
              <a:rPr lang="en-GB" sz="2300" b="0" i="0" dirty="0">
                <a:solidFill>
                  <a:schemeClr val="tx1"/>
                </a:solidFill>
                <a:latin typeface="+mn-lt"/>
                <a:ea typeface="Cambria"/>
              </a:rPr>
              <a:t>e</a:t>
            </a: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dge and </a:t>
            </a:r>
            <a:r>
              <a:rPr lang="en-US" sz="2300" b="0" i="0" dirty="0">
                <a:solidFill>
                  <a:schemeClr val="tx1"/>
                </a:solidFill>
                <a:latin typeface="+mn-lt"/>
                <a:ea typeface="Cambria"/>
              </a:rPr>
              <a:t>experiences on statistical themes of mutual interest</a:t>
            </a:r>
            <a:endParaRPr lang="tr-TR" sz="23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So far </a:t>
            </a:r>
            <a:r>
              <a:rPr lang="tr-TR" sz="2300" i="0" dirty="0">
                <a:solidFill>
                  <a:schemeClr val="tx1"/>
                </a:solidFill>
                <a:latin typeface="+mn-lt"/>
                <a:ea typeface="Cambria"/>
              </a:rPr>
              <a:t>32 </a:t>
            </a:r>
            <a:r>
              <a:rPr lang="tr-TR" sz="2300" b="0" i="0" dirty="0">
                <a:solidFill>
                  <a:srgbClr val="000000"/>
                </a:solidFill>
                <a:latin typeface="+mn-lt"/>
                <a:ea typeface="Cambria"/>
              </a:rPr>
              <a:t>Webinars</a:t>
            </a:r>
            <a:r>
              <a:rPr lang="tr-TR" sz="2300" b="0" i="0" dirty="0">
                <a:solidFill>
                  <a:schemeClr val="tx1"/>
                </a:solidFill>
                <a:latin typeface="+mn-lt"/>
                <a:ea typeface="Cambria"/>
              </a:rPr>
              <a:t> have been </a:t>
            </a:r>
            <a:r>
              <a:rPr lang="en-GB" sz="2300" b="0" i="0" dirty="0">
                <a:solidFill>
                  <a:schemeClr val="tx1"/>
                </a:solidFill>
                <a:latin typeface="+mn-lt"/>
                <a:ea typeface="Cambria"/>
              </a:rPr>
              <a:t>organised</a:t>
            </a:r>
            <a:endParaRPr lang="tr-TR" sz="2300" b="0" i="0" dirty="0">
              <a:solidFill>
                <a:schemeClr val="tx1"/>
              </a:solidFill>
              <a:latin typeface="+mn-lt"/>
              <a:ea typeface="Cambri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D11EC7B-503B-49AF-8372-604E98653DE6}"/>
              </a:ext>
            </a:extLst>
          </p:cNvPr>
          <p:cNvSpPr txBox="1"/>
          <p:nvPr/>
        </p:nvSpPr>
        <p:spPr>
          <a:xfrm>
            <a:off x="6997483" y="5538581"/>
            <a:ext cx="4613662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tr-TR" sz="1400" dirty="0">
                <a:latin typeface="Times New Roman"/>
                <a:cs typeface="Times New Roman"/>
              </a:rPr>
              <a:t>Webinar on ’Data Visualization Techniques for Communicating Sustainability Insights’</a:t>
            </a:r>
            <a:endParaRPr lang="en-US" sz="1400" dirty="0">
              <a:latin typeface="Times New Roman"/>
              <a:cs typeface="Times New Roman"/>
            </a:endParaRPr>
          </a:p>
          <a:p>
            <a:pPr algn="ctr"/>
            <a:r>
              <a:rPr lang="tr-TR" sz="1400" dirty="0">
                <a:latin typeface="Times New Roman"/>
                <a:cs typeface="Times New Roman"/>
              </a:rPr>
              <a:t>03 October 2024</a:t>
            </a:r>
            <a:endParaRPr lang="en-US" sz="1400" dirty="0">
              <a:latin typeface="Times New Roman"/>
              <a:cs typeface="Times New Roman"/>
            </a:endParaRPr>
          </a:p>
        </p:txBody>
      </p:sp>
      <p:pic>
        <p:nvPicPr>
          <p:cNvPr id="4" name="Resim 3" descr="insan yüzü, adam, insan, ekran görüntüsü, kolaj içeren bir resim&#10;&#10;Açıklama otomatik olarak oluşturuldu">
            <a:extLst>
              <a:ext uri="{FF2B5EF4-FFF2-40B4-BE49-F238E27FC236}">
                <a16:creationId xmlns:a16="http://schemas.microsoft.com/office/drawing/2014/main" xmlns="" id="{77415F68-FD11-3299-C441-8E08338F2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483" y="2001432"/>
            <a:ext cx="4613662" cy="34211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13526" y="5841092"/>
            <a:ext cx="5355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i="1" dirty="0">
                <a:solidFill>
                  <a:srgbClr val="ED7D31"/>
                </a:solidFill>
                <a:ea typeface="+mn-lt"/>
                <a:cs typeface="+mn-lt"/>
              </a:rPr>
              <a:t>https://www.oicstatcom.org/webinar-series.php</a:t>
            </a:r>
            <a:endParaRPr lang="en-US" b="1" i="1" dirty="0">
              <a:solidFill>
                <a:srgbClr val="ED7D31"/>
              </a:solidFill>
              <a:ea typeface="Cambria"/>
              <a:hlinkClick r:id="rId4">
                <a:extLst>
                  <a:ext uri="{A12FA001-AC4F-418D-AE19-62706E023703}">
                    <ahyp:hlinkClr xmlns="" xmlns:ahyp="http://schemas.microsoft.com/office/drawing/2018/hyperlinkcolor" xmlns:lc="http://schemas.openxmlformats.org/drawingml/2006/lockedCanvas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151460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anchor="ctr">
            <a:noAutofit/>
          </a:bodyPr>
          <a:lstStyle/>
          <a:p>
            <a:pPr algn="ctr"/>
            <a:r>
              <a:rPr lang="tr-TR" b="1">
                <a:cs typeface="Times New Roman" panose="02020603050405020304" pitchFamily="18" charset="0"/>
              </a:rPr>
              <a:t>Statistics and Information</a:t>
            </a:r>
            <a:endParaRPr lang="en-US" b="1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15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71280" y="831079"/>
            <a:ext cx="116013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i="1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 Statistical Cooperation</a:t>
            </a:r>
            <a:endParaRPr lang="en-GB" sz="320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6741" y="7020878"/>
            <a:ext cx="17020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solidFill>
                  <a:srgbClr val="4A8CCB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Slide 15 of 30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23B741A9-C14E-4BAE-91B9-0FB8D6A46D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830" y="3069681"/>
            <a:ext cx="1442964" cy="14429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AE80546-69D1-4C97-9449-14BC32A222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69399" y="1689682"/>
            <a:ext cx="1727461" cy="6128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B9E7DF43-B98E-419C-A5B4-A56A9C65AB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125890" y="1565625"/>
            <a:ext cx="887903" cy="1041055"/>
          </a:xfrm>
          <a:prstGeom prst="rect">
            <a:avLst/>
          </a:prstGeom>
        </p:spPr>
      </p:pic>
      <p:pic>
        <p:nvPicPr>
          <p:cNvPr id="28" name="Picture 6" descr="Image result for aitrs">
            <a:extLst>
              <a:ext uri="{FF2B5EF4-FFF2-40B4-BE49-F238E27FC236}">
                <a16:creationId xmlns:a16="http://schemas.microsoft.com/office/drawing/2014/main" xmlns="" id="{5B654701-6D82-45A1-8B8A-089C284F3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427" y="2624810"/>
            <a:ext cx="995197" cy="858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D4536412-EFA6-4ABA-8A6C-88D5C500F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448020" y="5365896"/>
            <a:ext cx="1960518" cy="518974"/>
          </a:xfrm>
          <a:prstGeom prst="rect">
            <a:avLst/>
          </a:prstGeom>
        </p:spPr>
      </p:pic>
      <p:pic>
        <p:nvPicPr>
          <p:cNvPr id="30" name="Picture 16" descr="Image result for ifsb logo">
            <a:extLst>
              <a:ext uri="{FF2B5EF4-FFF2-40B4-BE49-F238E27FC236}">
                <a16:creationId xmlns:a16="http://schemas.microsoft.com/office/drawing/2014/main" xmlns="" id="{EC615944-DCEB-4488-AC58-780AAD563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3" r="7954"/>
          <a:stretch/>
        </p:blipFill>
        <p:spPr bwMode="auto">
          <a:xfrm>
            <a:off x="8544656" y="2533757"/>
            <a:ext cx="721085" cy="64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0" descr="https://img3.beirut.com/GetImage3/mainpicture/place/2283/490x300">
            <a:extLst>
              <a:ext uri="{FF2B5EF4-FFF2-40B4-BE49-F238E27FC236}">
                <a16:creationId xmlns:a16="http://schemas.microsoft.com/office/drawing/2014/main" xmlns="" id="{9D71A7C9-A9AD-4458-8102-DF87E125A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489" y="3789173"/>
            <a:ext cx="772981" cy="132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37FC7BB-87B0-4A54-AEF9-EAA953C14C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59458" y="4313201"/>
            <a:ext cx="801356" cy="801776"/>
          </a:xfrm>
          <a:prstGeom prst="rect">
            <a:avLst/>
          </a:prstGeom>
        </p:spPr>
      </p:pic>
      <p:pic>
        <p:nvPicPr>
          <p:cNvPr id="34" name="Picture 33" descr="metin, logo, grafik, yazı tipi içeren bir resim&#10;&#10;Açıklama otomatik olarak oluşturuldu">
            <a:extLst>
              <a:ext uri="{FF2B5EF4-FFF2-40B4-BE49-F238E27FC236}">
                <a16:creationId xmlns:a16="http://schemas.microsoft.com/office/drawing/2014/main" xmlns="" id="{9372CA98-7B8F-4479-82E6-B9714B7540C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9112" r="9112"/>
          <a:stretch/>
        </p:blipFill>
        <p:spPr>
          <a:xfrm>
            <a:off x="2992737" y="5243606"/>
            <a:ext cx="1685466" cy="68702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5F9C054-3C1C-4E6A-9699-191D7A475D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95336" y="1720239"/>
            <a:ext cx="2065885" cy="52723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BFCC62DF-BF7A-4BD3-A1DC-466C755EDA0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46146" y="3428407"/>
            <a:ext cx="905092" cy="613869"/>
          </a:xfrm>
          <a:prstGeom prst="rect">
            <a:avLst/>
          </a:prstGeom>
        </p:spPr>
      </p:pic>
      <p:pic>
        <p:nvPicPr>
          <p:cNvPr id="27" name="Picture 4" descr="File:FAO logo.svg">
            <a:extLst>
              <a:ext uri="{FF2B5EF4-FFF2-40B4-BE49-F238E27FC236}">
                <a16:creationId xmlns:a16="http://schemas.microsoft.com/office/drawing/2014/main" xmlns="" id="{1A1096BE-403B-4252-8F52-F39A07B15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092" y="4994627"/>
            <a:ext cx="921657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https://seeklogo.net/wp-content/uploads/2012/12/ilo-logo-vector.png">
            <a:extLst>
              <a:ext uri="{FF2B5EF4-FFF2-40B4-BE49-F238E27FC236}">
                <a16:creationId xmlns:a16="http://schemas.microsoft.com/office/drawing/2014/main" xmlns="" id="{B4821568-AC24-4D53-B8CA-4C76E1A57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992" y="4940627"/>
            <a:ext cx="1044000" cy="10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cesco | Odoo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78" y="1544669"/>
            <a:ext cx="1055033" cy="105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0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8838" y="2232941"/>
            <a:ext cx="7986712" cy="1975284"/>
          </a:xfrm>
        </p:spPr>
        <p:txBody>
          <a:bodyPr>
            <a:normAutofit/>
          </a:bodyPr>
          <a:lstStyle/>
          <a:p>
            <a:pPr algn="ctr"/>
            <a:r>
              <a:rPr lang="en-GB" sz="7200" b="0" dirty="0">
                <a:latin typeface="+mn-lt"/>
                <a:cs typeface="Times New Roman" panose="02020603050405020304" pitchFamily="18" charset="0"/>
              </a:rPr>
              <a:t>Thank you for your attention!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54" y="4822316"/>
            <a:ext cx="3086487" cy="1573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About Twitter | Our logo, brand guidelines, and Tweet tool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290" y="5048421"/>
            <a:ext cx="336906" cy="34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5992" y="312631"/>
            <a:ext cx="11018108" cy="1219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tr-TR" sz="3200" dirty="0">
                <a:latin typeface="+mj-lt"/>
                <a:cs typeface="Times New Roman" panose="02020603050405020304" pitchFamily="18" charset="0"/>
              </a:rPr>
              <a:t>Statistical, </a:t>
            </a:r>
            <a:r>
              <a:rPr lang="tr-TR" sz="3200" dirty="0" err="1">
                <a:latin typeface="+mj-lt"/>
                <a:cs typeface="Times New Roman" panose="02020603050405020304" pitchFamily="18" charset="0"/>
              </a:rPr>
              <a:t>Economic</a:t>
            </a:r>
            <a:r>
              <a:rPr lang="tr-TR" sz="3200" dirty="0">
                <a:latin typeface="+mj-lt"/>
                <a:cs typeface="Times New Roman" panose="02020603050405020304" pitchFamily="18" charset="0"/>
              </a:rPr>
              <a:t> and </a:t>
            </a:r>
            <a:r>
              <a:rPr lang="tr-TR" sz="3200" dirty="0" err="1">
                <a:latin typeface="+mj-lt"/>
                <a:cs typeface="Times New Roman" panose="02020603050405020304" pitchFamily="18" charset="0"/>
              </a:rPr>
              <a:t>Social</a:t>
            </a:r>
            <a:r>
              <a:rPr lang="tr-TR" sz="3200" dirty="0">
                <a:latin typeface="+mj-lt"/>
                <a:cs typeface="Times New Roman" panose="02020603050405020304" pitchFamily="18" charset="0"/>
              </a:rPr>
              <a:t> Research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tr-TR" sz="3200" dirty="0">
                <a:latin typeface="+mj-lt"/>
                <a:cs typeface="Times New Roman" panose="02020603050405020304" pitchFamily="18" charset="0"/>
              </a:rPr>
              <a:t>and Training </a:t>
            </a:r>
            <a:r>
              <a:rPr lang="tr-TR" sz="3200" dirty="0" err="1">
                <a:latin typeface="+mj-lt"/>
                <a:cs typeface="Times New Roman" panose="02020603050405020304" pitchFamily="18" charset="0"/>
              </a:rPr>
              <a:t>Centre</a:t>
            </a:r>
            <a:r>
              <a:rPr lang="tr-TR" sz="3200" dirty="0">
                <a:latin typeface="+mj-lt"/>
                <a:cs typeface="Times New Roman" panose="02020603050405020304" pitchFamily="18" charset="0"/>
              </a:rPr>
              <a:t> for </a:t>
            </a:r>
            <a:r>
              <a:rPr lang="tr-TR" sz="3200" dirty="0" err="1">
                <a:latin typeface="+mj-lt"/>
                <a:cs typeface="Times New Roman" panose="02020603050405020304" pitchFamily="18" charset="0"/>
              </a:rPr>
              <a:t>Islamic</a:t>
            </a:r>
            <a:r>
              <a:rPr lang="tr-TR" sz="3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tr-TR" sz="3200" dirty="0" err="1" smtClean="0">
                <a:latin typeface="+mj-lt"/>
                <a:cs typeface="Times New Roman" panose="02020603050405020304" pitchFamily="18" charset="0"/>
              </a:rPr>
              <a:t>Countries</a:t>
            </a:r>
            <a:endParaRPr lang="tr-TR" sz="3200" dirty="0"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251965"/>
              </p:ext>
            </p:extLst>
          </p:nvPr>
        </p:nvGraphicFramePr>
        <p:xfrm>
          <a:off x="4629136" y="4953995"/>
          <a:ext cx="313961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9619">
                  <a:extLst>
                    <a:ext uri="{9D8B030D-6E8A-4147-A177-3AD203B41FA5}">
                      <a16:colId xmlns:a16="http://schemas.microsoft.com/office/drawing/2014/main" xmlns="" val="1567968184"/>
                    </a:ext>
                  </a:extLst>
                </a:gridCol>
              </a:tblGrid>
              <a:tr h="204169"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rgbClr val="008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statistics</a:t>
                      </a:r>
                      <a:r>
                        <a:rPr lang="tr-TR" sz="2400" b="1" i="1" dirty="0" smtClean="0">
                          <a:solidFill>
                            <a:srgbClr val="008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@sesric.org</a:t>
                      </a:r>
                      <a:endParaRPr lang="en-GB" sz="2400" b="1" i="1" dirty="0">
                        <a:solidFill>
                          <a:srgbClr val="008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1267142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400" b="1" i="1" dirty="0">
                        <a:solidFill>
                          <a:srgbClr val="008000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2080280"/>
                  </a:ext>
                </a:extLst>
              </a:tr>
            </a:tbl>
          </a:graphicData>
        </a:graphic>
      </p:graphicFrame>
      <p:pic>
        <p:nvPicPr>
          <p:cNvPr id="12" name="Picture 4" descr="http://www.sesric.org/images/mailinglis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45" y="4956006"/>
            <a:ext cx="570226" cy="52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mage result for telefon icon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45" y="5609234"/>
            <a:ext cx="570226" cy="5264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17" y="5454726"/>
            <a:ext cx="731520" cy="731520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713861"/>
              </p:ext>
            </p:extLst>
          </p:nvPr>
        </p:nvGraphicFramePr>
        <p:xfrm>
          <a:off x="9126011" y="4953995"/>
          <a:ext cx="3991897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91897">
                  <a:extLst>
                    <a:ext uri="{9D8B030D-6E8A-4147-A177-3AD203B41FA5}">
                      <a16:colId xmlns:a16="http://schemas.microsoft.com/office/drawing/2014/main" xmlns="" val="1567968184"/>
                    </a:ext>
                  </a:extLst>
                </a:gridCol>
              </a:tblGrid>
              <a:tr h="313168"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rgbClr val="008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tr-TR" sz="2400" b="1" i="1" dirty="0" smtClean="0">
                          <a:solidFill>
                            <a:srgbClr val="008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sesric</a:t>
                      </a:r>
                      <a:endParaRPr lang="en-GB" sz="2400" b="1" i="1" dirty="0">
                        <a:solidFill>
                          <a:srgbClr val="008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78084664"/>
                  </a:ext>
                </a:extLst>
              </a:tr>
              <a:tr h="313168">
                <a:tc>
                  <a:txBody>
                    <a:bodyPr/>
                    <a:lstStyle/>
                    <a:p>
                      <a:endParaRPr lang="en-GB" sz="2400" b="1" i="1" dirty="0">
                        <a:solidFill>
                          <a:srgbClr val="008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5816670"/>
                  </a:ext>
                </a:extLst>
              </a:tr>
            </a:tbl>
          </a:graphicData>
        </a:graphic>
      </p:graphicFrame>
      <p:sp>
        <p:nvSpPr>
          <p:cNvPr id="14" name="Slayt Numarası Yer Tutucusu 4">
            <a:extLst>
              <a:ext uri="{FF2B5EF4-FFF2-40B4-BE49-F238E27FC236}">
                <a16:creationId xmlns:a16="http://schemas.microsoft.com/office/drawing/2014/main" xmlns="" id="{AA672738-5856-E681-DD89-904947A16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 dirty="0" smtClean="0">
                <a:latin typeface="Cambria"/>
                <a:ea typeface="Cambria"/>
              </a:rPr>
              <a:pPr/>
              <a:t>16</a:t>
            </a:fld>
            <a:r>
              <a:rPr lang="en-GB">
                <a:latin typeface="Cambria"/>
                <a:ea typeface="Cambria"/>
              </a:rPr>
              <a:t> of 8</a:t>
            </a:r>
            <a:r>
              <a:rPr lang="tr-TR">
                <a:latin typeface="Cambria"/>
                <a:ea typeface="Cambria"/>
              </a:rPr>
              <a:t>2</a:t>
            </a:r>
            <a:r>
              <a:rPr lang="en-GB">
                <a:latin typeface="Cambria"/>
                <a:ea typeface="Cambria"/>
              </a:rPr>
              <a:t> </a:t>
            </a:r>
            <a:endParaRPr lang="en-GB"/>
          </a:p>
        </p:txBody>
      </p:sp>
      <p:sp>
        <p:nvSpPr>
          <p:cNvPr id="15" name="Veri Yer Tutucusu 3">
            <a:extLst>
              <a:ext uri="{FF2B5EF4-FFF2-40B4-BE49-F238E27FC236}">
                <a16:creationId xmlns:a16="http://schemas.microsoft.com/office/drawing/2014/main" xmlns="" id="{C8C2382C-D4C0-AF57-BA69-EEE7D0F579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617781" y="5637562"/>
            <a:ext cx="2678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tr-TR" sz="2400" b="1" i="1" dirty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+90 312 468 6172</a:t>
            </a:r>
          </a:p>
        </p:txBody>
      </p:sp>
      <p:sp>
        <p:nvSpPr>
          <p:cNvPr id="7" name="Rectangle 6"/>
          <p:cNvSpPr/>
          <p:nvPr/>
        </p:nvSpPr>
        <p:spPr>
          <a:xfrm>
            <a:off x="9126011" y="5567665"/>
            <a:ext cx="1971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@</a:t>
            </a:r>
            <a:r>
              <a:rPr lang="tr-TR" sz="2400" b="1" i="1" dirty="0" smtClean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sesric1978</a:t>
            </a:r>
            <a:endParaRPr lang="en-GB" sz="2400" b="1" i="1" dirty="0">
              <a:solidFill>
                <a:srgbClr val="008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3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7429"/>
            <a:ext cx="12191999" cy="866302"/>
          </a:xfrm>
        </p:spPr>
        <p:txBody>
          <a:bodyPr anchor="ctr">
            <a:noAutofit/>
          </a:bodyPr>
          <a:lstStyle/>
          <a:p>
            <a:pPr algn="ctr"/>
            <a:r>
              <a:rPr lang="en-US" b="1" dirty="0" smtClean="0">
                <a:cs typeface="Times New Roman" panose="02020603050405020304" pitchFamily="18" charset="0"/>
              </a:rPr>
              <a:t>Outline</a:t>
            </a:r>
            <a:endParaRPr lang="en-US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8" name="Table 31">
            <a:extLst>
              <a:ext uri="{FF2B5EF4-FFF2-40B4-BE49-F238E27FC236}">
                <a16:creationId xmlns:a16="http://schemas.microsoft.com/office/drawing/2014/main" xmlns="" id="{91526231-485E-4D3C-86AA-0DB9F210D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584874"/>
              </p:ext>
            </p:extLst>
          </p:nvPr>
        </p:nvGraphicFramePr>
        <p:xfrm>
          <a:off x="5492957" y="1913685"/>
          <a:ext cx="5028905" cy="3986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487">
                  <a:extLst>
                    <a:ext uri="{9D8B030D-6E8A-4147-A177-3AD203B41FA5}">
                      <a16:colId xmlns:a16="http://schemas.microsoft.com/office/drawing/2014/main" xmlns="" val="4004662295"/>
                    </a:ext>
                  </a:extLst>
                </a:gridCol>
                <a:gridCol w="4165418">
                  <a:extLst>
                    <a:ext uri="{9D8B030D-6E8A-4147-A177-3AD203B41FA5}">
                      <a16:colId xmlns:a16="http://schemas.microsoft.com/office/drawing/2014/main" xmlns="" val="223240307"/>
                    </a:ext>
                  </a:extLst>
                </a:gridCol>
              </a:tblGrid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01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OIC</a:t>
                      </a:r>
                      <a:r>
                        <a:rPr lang="en-US" sz="2000" b="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en-US" sz="2000" b="0" cap="all" dirty="0" err="1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sesrıc</a:t>
                      </a:r>
                      <a:r>
                        <a:rPr lang="en-US" sz="2000" b="0" cap="all" baseline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2000" b="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hıstory</a:t>
                      </a:r>
                      <a:endParaRPr lang="en-GB" sz="2000" b="0" cap="all" noProof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88328563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02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OIC </a:t>
                      </a:r>
                      <a:r>
                        <a:rPr lang="en-GB" sz="200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member COUNTRIES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4126647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03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b="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Mandate</a:t>
                      </a:r>
                      <a:endParaRPr lang="en-GB" sz="2000" b="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49155876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04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DATA &amp; INFORMATION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23190546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05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OIC-STATCOM</a:t>
                      </a:r>
                      <a:endParaRPr lang="en-GB" sz="2000" dirty="0"/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59568710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06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STATISTICAL CAPACITY BUILDING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62639283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07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cap="all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INTERNATIONAL COOPERATION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44672824"/>
                  </a:ext>
                </a:extLst>
              </a:tr>
            </a:tbl>
          </a:graphicData>
        </a:graphic>
      </p:graphicFrame>
      <p:pic>
        <p:nvPicPr>
          <p:cNvPr id="11" name="Picture Placehold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783" y="3906721"/>
            <a:ext cx="1828800" cy="1828800"/>
          </a:xfrm>
          <a:custGeom>
            <a:avLst/>
            <a:gdLst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49122 h 6172200"/>
              <a:gd name="connsiteX6" fmla="*/ 5017946 w 5181600"/>
              <a:gd name="connsiteY6" fmla="*/ 6172200 h 6172200"/>
              <a:gd name="connsiteX7" fmla="*/ 0 w 5181600"/>
              <a:gd name="connsiteY7" fmla="*/ 617220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72200 h 6172200"/>
              <a:gd name="connsiteX6" fmla="*/ 0 w 5181600"/>
              <a:gd name="connsiteY6" fmla="*/ 6172200 h 6172200"/>
              <a:gd name="connsiteX7" fmla="*/ 0 w 5181600"/>
              <a:gd name="connsiteY7" fmla="*/ 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149122 h 6172200"/>
              <a:gd name="connsiteX4" fmla="*/ 5017946 w 5181600"/>
              <a:gd name="connsiteY4" fmla="*/ 6172200 h 6172200"/>
              <a:gd name="connsiteX5" fmla="*/ 0 w 5181600"/>
              <a:gd name="connsiteY5" fmla="*/ 6172200 h 6172200"/>
              <a:gd name="connsiteX6" fmla="*/ 0 w 5181600"/>
              <a:gd name="connsiteY6" fmla="*/ 0 h 6172200"/>
              <a:gd name="connsiteX0" fmla="*/ 0 w 5191859"/>
              <a:gd name="connsiteY0" fmla="*/ 0 h 6177697"/>
              <a:gd name="connsiteX1" fmla="*/ 5181600 w 5191859"/>
              <a:gd name="connsiteY1" fmla="*/ 0 h 6177697"/>
              <a:gd name="connsiteX2" fmla="*/ 5181600 w 5191859"/>
              <a:gd name="connsiteY2" fmla="*/ 6008547 h 6177697"/>
              <a:gd name="connsiteX3" fmla="*/ 5191859 w 5191859"/>
              <a:gd name="connsiteY3" fmla="*/ 6177697 h 6177697"/>
              <a:gd name="connsiteX4" fmla="*/ 5017946 w 5191859"/>
              <a:gd name="connsiteY4" fmla="*/ 6172200 h 6177697"/>
              <a:gd name="connsiteX5" fmla="*/ 0 w 5191859"/>
              <a:gd name="connsiteY5" fmla="*/ 6172200 h 6177697"/>
              <a:gd name="connsiteX6" fmla="*/ 0 w 5191859"/>
              <a:gd name="connsiteY6" fmla="*/ 0 h 6177697"/>
              <a:gd name="connsiteX0" fmla="*/ 0 w 5181600"/>
              <a:gd name="connsiteY0" fmla="*/ 0 h 6172934"/>
              <a:gd name="connsiteX1" fmla="*/ 5181600 w 5181600"/>
              <a:gd name="connsiteY1" fmla="*/ 0 h 6172934"/>
              <a:gd name="connsiteX2" fmla="*/ 5181600 w 5181600"/>
              <a:gd name="connsiteY2" fmla="*/ 6008547 h 6172934"/>
              <a:gd name="connsiteX3" fmla="*/ 5179953 w 5181600"/>
              <a:gd name="connsiteY3" fmla="*/ 6172934 h 6172934"/>
              <a:gd name="connsiteX4" fmla="*/ 5017946 w 5181600"/>
              <a:gd name="connsiteY4" fmla="*/ 6172200 h 6172934"/>
              <a:gd name="connsiteX5" fmla="*/ 0 w 5181600"/>
              <a:gd name="connsiteY5" fmla="*/ 6172200 h 6172934"/>
              <a:gd name="connsiteX6" fmla="*/ 0 w 5181600"/>
              <a:gd name="connsiteY6" fmla="*/ 0 h 6172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600" h="6172934">
                <a:moveTo>
                  <a:pt x="0" y="0"/>
                </a:moveTo>
                <a:lnTo>
                  <a:pt x="5181600" y="0"/>
                </a:lnTo>
                <a:lnTo>
                  <a:pt x="5181600" y="6008547"/>
                </a:lnTo>
                <a:lnTo>
                  <a:pt x="5179953" y="6172934"/>
                </a:lnTo>
                <a:lnTo>
                  <a:pt x="5017946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Date Placeholder 16"/>
          <p:cNvSpPr>
            <a:spLocks noGrp="1"/>
          </p:cNvSpPr>
          <p:nvPr>
            <p:ph type="dt" sz="half" idx="10"/>
          </p:nvPr>
        </p:nvSpPr>
        <p:spPr>
          <a:xfrm>
            <a:off x="1" y="6459785"/>
            <a:ext cx="2184934" cy="365125"/>
          </a:xfrm>
        </p:spPr>
        <p:txBody>
          <a:bodyPr/>
          <a:lstStyle/>
          <a:p>
            <a:r>
              <a:rPr lang="en-GB" sz="2000" i="0" dirty="0" smtClean="0">
                <a:latin typeface="+mj-lt"/>
                <a:cs typeface="Times New Roman" panose="02020603050405020304" pitchFamily="18" charset="0"/>
              </a:rPr>
              <a:t>www.sesric.org</a:t>
            </a:r>
            <a:endParaRPr lang="en-GB" sz="2000" i="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799545" y="6459785"/>
            <a:ext cx="1392454" cy="365125"/>
          </a:xfrm>
        </p:spPr>
        <p:txBody>
          <a:bodyPr/>
          <a:lstStyle/>
          <a:p>
            <a:fld id="{A2B2CDC5-B19B-47C5-83E5-A9B3D2FE748B}" type="slidenum">
              <a:rPr lang="en-GB" sz="2000" i="0" smtClean="0">
                <a:latin typeface="+mj-lt"/>
                <a:ea typeface="Cambria"/>
                <a:cs typeface="Times New Roman"/>
              </a:rPr>
              <a:pPr/>
              <a:t>2</a:t>
            </a:fld>
            <a:r>
              <a:rPr lang="en-GB" sz="2000" i="0" dirty="0" smtClean="0">
                <a:latin typeface="+mj-lt"/>
                <a:ea typeface="Cambria"/>
                <a:cs typeface="Times New Roman"/>
              </a:rPr>
              <a:t> of 82 </a:t>
            </a:r>
            <a:endParaRPr lang="en-GB" sz="2000" i="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" name="Picture Placeholder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208" y="1630826"/>
            <a:ext cx="1828800" cy="1828800"/>
          </a:xfrm>
          <a:custGeom>
            <a:avLst/>
            <a:gdLst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49122 h 6172200"/>
              <a:gd name="connsiteX6" fmla="*/ 5017946 w 5181600"/>
              <a:gd name="connsiteY6" fmla="*/ 6172200 h 6172200"/>
              <a:gd name="connsiteX7" fmla="*/ 0 w 5181600"/>
              <a:gd name="connsiteY7" fmla="*/ 617220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72200 h 6172200"/>
              <a:gd name="connsiteX6" fmla="*/ 0 w 5181600"/>
              <a:gd name="connsiteY6" fmla="*/ 6172200 h 6172200"/>
              <a:gd name="connsiteX7" fmla="*/ 0 w 5181600"/>
              <a:gd name="connsiteY7" fmla="*/ 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149122 h 6172200"/>
              <a:gd name="connsiteX4" fmla="*/ 5017946 w 5181600"/>
              <a:gd name="connsiteY4" fmla="*/ 6172200 h 6172200"/>
              <a:gd name="connsiteX5" fmla="*/ 0 w 5181600"/>
              <a:gd name="connsiteY5" fmla="*/ 6172200 h 6172200"/>
              <a:gd name="connsiteX6" fmla="*/ 0 w 5181600"/>
              <a:gd name="connsiteY6" fmla="*/ 0 h 6172200"/>
              <a:gd name="connsiteX0" fmla="*/ 0 w 5191859"/>
              <a:gd name="connsiteY0" fmla="*/ 0 h 6177697"/>
              <a:gd name="connsiteX1" fmla="*/ 5181600 w 5191859"/>
              <a:gd name="connsiteY1" fmla="*/ 0 h 6177697"/>
              <a:gd name="connsiteX2" fmla="*/ 5181600 w 5191859"/>
              <a:gd name="connsiteY2" fmla="*/ 6008547 h 6177697"/>
              <a:gd name="connsiteX3" fmla="*/ 5191859 w 5191859"/>
              <a:gd name="connsiteY3" fmla="*/ 6177697 h 6177697"/>
              <a:gd name="connsiteX4" fmla="*/ 5017946 w 5191859"/>
              <a:gd name="connsiteY4" fmla="*/ 6172200 h 6177697"/>
              <a:gd name="connsiteX5" fmla="*/ 0 w 5191859"/>
              <a:gd name="connsiteY5" fmla="*/ 6172200 h 6177697"/>
              <a:gd name="connsiteX6" fmla="*/ 0 w 5191859"/>
              <a:gd name="connsiteY6" fmla="*/ 0 h 6177697"/>
              <a:gd name="connsiteX0" fmla="*/ 0 w 5181600"/>
              <a:gd name="connsiteY0" fmla="*/ 0 h 6172934"/>
              <a:gd name="connsiteX1" fmla="*/ 5181600 w 5181600"/>
              <a:gd name="connsiteY1" fmla="*/ 0 h 6172934"/>
              <a:gd name="connsiteX2" fmla="*/ 5181600 w 5181600"/>
              <a:gd name="connsiteY2" fmla="*/ 6008547 h 6172934"/>
              <a:gd name="connsiteX3" fmla="*/ 5179953 w 5181600"/>
              <a:gd name="connsiteY3" fmla="*/ 6172934 h 6172934"/>
              <a:gd name="connsiteX4" fmla="*/ 5017946 w 5181600"/>
              <a:gd name="connsiteY4" fmla="*/ 6172200 h 6172934"/>
              <a:gd name="connsiteX5" fmla="*/ 0 w 5181600"/>
              <a:gd name="connsiteY5" fmla="*/ 6172200 h 6172934"/>
              <a:gd name="connsiteX6" fmla="*/ 0 w 5181600"/>
              <a:gd name="connsiteY6" fmla="*/ 0 h 6172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600" h="6172934">
                <a:moveTo>
                  <a:pt x="0" y="0"/>
                </a:moveTo>
                <a:lnTo>
                  <a:pt x="5181600" y="0"/>
                </a:lnTo>
                <a:lnTo>
                  <a:pt x="5181600" y="6008547"/>
                </a:lnTo>
                <a:lnTo>
                  <a:pt x="5179953" y="6172934"/>
                </a:lnTo>
                <a:lnTo>
                  <a:pt x="5017946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4408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>
                <a:cs typeface="Times New Roman" panose="02020603050405020304" pitchFamily="18" charset="0"/>
              </a:rPr>
              <a:t>SESRIC Mandate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3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3389649" y="791745"/>
            <a:ext cx="5385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Statistics, Research and Training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Metin kutusu 15"/>
          <p:cNvSpPr txBox="1"/>
          <p:nvPr/>
        </p:nvSpPr>
        <p:spPr>
          <a:xfrm>
            <a:off x="985520" y="1749421"/>
            <a:ext cx="6809740" cy="954107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ollate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process and disseminate socioeconomic statistics and information</a:t>
            </a:r>
          </a:p>
        </p:txBody>
      </p:sp>
      <p:sp>
        <p:nvSpPr>
          <p:cNvPr id="13" name="Metin kutusu 17"/>
          <p:cNvSpPr txBox="1"/>
          <p:nvPr/>
        </p:nvSpPr>
        <p:spPr>
          <a:xfrm>
            <a:off x="985520" y="3001896"/>
            <a:ext cx="6809740" cy="1384995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tudy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evaluate the economic and social developments towards generating proposals and policy recommendations</a:t>
            </a:r>
          </a:p>
        </p:txBody>
      </p:sp>
      <p:sp>
        <p:nvSpPr>
          <p:cNvPr id="14" name="Metin kutusu 19"/>
          <p:cNvSpPr txBox="1"/>
          <p:nvPr/>
        </p:nvSpPr>
        <p:spPr>
          <a:xfrm>
            <a:off x="985520" y="4715465"/>
            <a:ext cx="6809740" cy="1384995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rganise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training programmes geared to the needs of the </a:t>
            </a:r>
            <a:r>
              <a:rPr lang="tr-T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MCs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well as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objectives of the OIC</a:t>
            </a:r>
          </a:p>
        </p:txBody>
      </p:sp>
      <p:pic>
        <p:nvPicPr>
          <p:cNvPr id="16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08" y="2209972"/>
            <a:ext cx="3541465" cy="2210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18"/>
          <p:cNvSpPr/>
          <p:nvPr/>
        </p:nvSpPr>
        <p:spPr>
          <a:xfrm>
            <a:off x="7795260" y="4685259"/>
            <a:ext cx="3649513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SESRIC HQs</a:t>
            </a:r>
          </a:p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Ankara - </a:t>
            </a:r>
            <a:r>
              <a:rPr lang="en-GB" sz="2000" b="1" dirty="0" err="1" smtClean="0">
                <a:latin typeface="Times New Roman" pitchFamily="18" charset="0"/>
                <a:cs typeface="Times New Roman" pitchFamily="18" charset="0"/>
              </a:rPr>
              <a:t>Türkiye</a:t>
            </a:r>
            <a:endParaRPr lang="tr-TR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23" y="179803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425267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>
                <a:cs typeface="Times New Roman" panose="02020603050405020304" pitchFamily="18" charset="0"/>
              </a:rPr>
              <a:t>Growing Value of Data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4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sp>
        <p:nvSpPr>
          <p:cNvPr id="12" name="Metin kutusu 15"/>
          <p:cNvSpPr txBox="1"/>
          <p:nvPr/>
        </p:nvSpPr>
        <p:spPr>
          <a:xfrm>
            <a:off x="1238670" y="2575732"/>
            <a:ext cx="10111394" cy="2246769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“data collection” to “data-driven decision-making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tr-T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Expanding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role of data ecosystems in public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policy</a:t>
            </a:r>
            <a:endParaRPr lang="tr-T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Growing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demand for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trusted</a:t>
            </a: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high-quality data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64443" y="1720690"/>
            <a:ext cx="107856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 as the new strategic asset of governance and development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0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1" y="425267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>
                <a:cs typeface="Times New Roman" panose="02020603050405020304" pitchFamily="18" charset="0"/>
              </a:rPr>
              <a:t>Understanding the Data Value Chain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5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sp>
        <p:nvSpPr>
          <p:cNvPr id="12" name="Metin kutusu 15"/>
          <p:cNvSpPr txBox="1"/>
          <p:nvPr/>
        </p:nvSpPr>
        <p:spPr>
          <a:xfrm>
            <a:off x="1238670" y="2575732"/>
            <a:ext cx="10111394" cy="2246769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Stages of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processing, analysis,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dissemination</a:t>
            </a:r>
            <a:endParaRPr lang="tr-T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Quality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assurance ensures integrity, timeliness, and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comparability</a:t>
            </a:r>
            <a:endParaRPr lang="tr-T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Interoperability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metadata </a:t>
            </a: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enablers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64443" y="1720690"/>
            <a:ext cx="107856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From data creation to data use — where quality defines value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8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1" y="425267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>
                <a:cs typeface="Times New Roman" panose="02020603050405020304" pitchFamily="18" charset="0"/>
              </a:rPr>
              <a:t>Why Data Quality Matters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6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sp>
        <p:nvSpPr>
          <p:cNvPr id="12" name="Metin kutusu 15"/>
          <p:cNvSpPr txBox="1"/>
          <p:nvPr/>
        </p:nvSpPr>
        <p:spPr>
          <a:xfrm>
            <a:off x="1238670" y="2306735"/>
            <a:ext cx="10111394" cy="353943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Reliable data build institutional trust and policy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credibility</a:t>
            </a:r>
            <a:endParaRPr lang="tr-TR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High-quality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enable evidence-based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decision-making</a:t>
            </a:r>
            <a:endParaRPr lang="tr-TR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Inaccurate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lead to inefficiency and loss of public confidence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64443" y="1660404"/>
            <a:ext cx="1078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Trust, comparability, and usability</a:t>
            </a:r>
            <a:endParaRPr lang="en-GB" sz="36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8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833" y="449302"/>
            <a:ext cx="12206833" cy="579698"/>
          </a:xfrm>
        </p:spPr>
        <p:txBody>
          <a:bodyPr anchor="ctr">
            <a:noAutofit/>
          </a:bodyPr>
          <a:lstStyle/>
          <a:p>
            <a:r>
              <a:rPr lang="tr-TR" dirty="0" smtClean="0">
                <a:cs typeface="Times New Roman" panose="02020603050405020304" pitchFamily="18" charset="0"/>
              </a:rPr>
              <a:t>OIC-Statistical </a:t>
            </a:r>
            <a:r>
              <a:rPr lang="tr-TR" dirty="0">
                <a:cs typeface="Times New Roman" panose="02020603050405020304" pitchFamily="18" charset="0"/>
              </a:rPr>
              <a:t>Commission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7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323" y="1726618"/>
            <a:ext cx="3957736" cy="1444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3"/>
          <p:cNvSpPr txBox="1">
            <a:spLocks/>
          </p:cNvSpPr>
          <p:nvPr/>
        </p:nvSpPr>
        <p:spPr>
          <a:xfrm>
            <a:off x="7739324" y="3318689"/>
            <a:ext cx="3957736" cy="1538883"/>
          </a:xfrm>
          <a:prstGeom prst="rect">
            <a:avLst/>
          </a:prstGeom>
          <a:solidFill>
            <a:srgbClr val="EEF7FC"/>
          </a:solidFill>
          <a:ln>
            <a:noFill/>
          </a:ln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0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H</a:t>
            </a:r>
            <a:r>
              <a:rPr lang="tr-TR" sz="20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igh-level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 and strategic</a:t>
            </a:r>
            <a:r>
              <a:rPr lang="tr-TR" sz="20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cooperation platform at OIC level</a:t>
            </a:r>
            <a:r>
              <a:rPr lang="en-GB" sz="2000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 </a:t>
            </a:r>
            <a:endParaRPr lang="tr-TR" sz="2000" dirty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tr-TR" sz="40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14 Sessions</a:t>
            </a:r>
            <a:endParaRPr lang="en-US" sz="4000" b="1" dirty="0" smtClean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since </a:t>
            </a:r>
            <a:r>
              <a:rPr lang="en-GB" sz="2000" b="1" dirty="0" smtClean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2011 </a:t>
            </a:r>
            <a:endParaRPr lang="tr-TR" sz="4000" b="1" dirty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6E239B52-2ACE-F6C5-8FF8-7E16FD5C570F}"/>
              </a:ext>
            </a:extLst>
          </p:cNvPr>
          <p:cNvSpPr txBox="1"/>
          <p:nvPr/>
        </p:nvSpPr>
        <p:spPr>
          <a:xfrm>
            <a:off x="333543" y="5398792"/>
            <a:ext cx="702164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b="1" dirty="0" smtClean="0"/>
              <a:t>14th </a:t>
            </a:r>
            <a:r>
              <a:rPr lang="tr-TR" b="1" dirty="0"/>
              <a:t>Session of the OIC-StatCom, </a:t>
            </a:r>
            <a:r>
              <a:rPr lang="tr-TR" b="1" dirty="0" smtClean="0"/>
              <a:t>1-3 </a:t>
            </a:r>
            <a:r>
              <a:rPr lang="tr-TR" b="1" dirty="0"/>
              <a:t>October </a:t>
            </a:r>
            <a:r>
              <a:rPr lang="tr-TR" b="1" dirty="0" smtClean="0"/>
              <a:t>2025, </a:t>
            </a:r>
            <a:r>
              <a:rPr lang="tr-TR" b="1" dirty="0"/>
              <a:t>Ankara</a:t>
            </a:r>
            <a:endParaRPr lang="tr-TR" b="1" dirty="0">
              <a:ea typeface="Cambri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34141" y="5862182"/>
            <a:ext cx="3299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>
                <a:solidFill>
                  <a:srgbClr val="ED7D31"/>
                </a:solidFill>
                <a:ea typeface="+mn-lt"/>
                <a:cs typeface="+mn-lt"/>
              </a:rPr>
              <a:t>https://www.oicstatcom.org/</a:t>
            </a:r>
            <a:endParaRPr lang="en-US" b="1" i="1" dirty="0">
              <a:solidFill>
                <a:srgbClr val="ED7D31"/>
              </a:solidFill>
              <a:ea typeface="Cambria"/>
              <a:hlinkClick r:id="rId4">
                <a:extLst>
                  <a:ext uri="{A12FA001-AC4F-418D-AE19-62706E023703}">
                    <ahyp:hlinkClr xmlns="" xmlns:ahyp="http://schemas.microsoft.com/office/drawing/2018/hyperlinkcolor" xmlns:lc="http://schemas.openxmlformats.org/drawingml/2006/lockedCanvas" val="tx"/>
                  </a:ext>
                </a:extLst>
              </a:hlinkClick>
            </a:endParaRPr>
          </a:p>
        </p:txBody>
      </p:sp>
      <p:sp>
        <p:nvSpPr>
          <p:cNvPr id="11" name="Text Placeholder 23"/>
          <p:cNvSpPr txBox="1">
            <a:spLocks/>
          </p:cNvSpPr>
          <p:nvPr/>
        </p:nvSpPr>
        <p:spPr>
          <a:xfrm>
            <a:off x="7739323" y="5036040"/>
            <a:ext cx="3957736" cy="86177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1</a:t>
            </a:r>
            <a:r>
              <a:rPr lang="tr-TR" sz="28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5</a:t>
            </a:r>
            <a:r>
              <a:rPr lang="en-US" sz="2800" b="1" dirty="0" err="1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th</a:t>
            </a:r>
            <a:r>
              <a:rPr lang="tr-TR" sz="2800" b="1" dirty="0" smtClean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 Session</a:t>
            </a:r>
            <a:endParaRPr lang="en-US" sz="2800" b="1" dirty="0" smtClean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tr-TR" sz="2800" dirty="0" smtClean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September </a:t>
            </a:r>
            <a:r>
              <a:rPr lang="en-GB" sz="2800" dirty="0" smtClean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202</a:t>
            </a:r>
            <a:r>
              <a:rPr lang="tr-TR" sz="2800" dirty="0" smtClean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6</a:t>
            </a:r>
            <a:r>
              <a:rPr lang="en-GB" sz="2800" b="1" dirty="0" smtClean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 </a:t>
            </a:r>
            <a:endParaRPr lang="tr-TR" sz="2800" b="1" dirty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  <p:pic>
        <p:nvPicPr>
          <p:cNvPr id="1026" name="Picture 2" descr="https://sesricdiag.blob.core.windows.net/content-api-site-blob/Images/events/3470/3470-b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5" r="362"/>
          <a:stretch/>
        </p:blipFill>
        <p:spPr bwMode="auto">
          <a:xfrm>
            <a:off x="876856" y="1822140"/>
            <a:ext cx="6081757" cy="340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76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tr-TR" b="1">
                <a:cs typeface="Times New Roman" panose="02020603050405020304" pitchFamily="18" charset="0"/>
              </a:rPr>
              <a:t>Statistics and Information</a:t>
            </a:r>
            <a:endParaRPr lang="en-US" b="1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8</a:t>
            </a:fld>
            <a:r>
              <a:rPr lang="en-GB"/>
              <a:t> of 8</a:t>
            </a:r>
            <a:r>
              <a:rPr lang="tr-TR"/>
              <a:t>2</a:t>
            </a:r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3751201" y="839144"/>
            <a:ext cx="4521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OIC Statistical Commission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esricdiag.blob.core.windows.net/content-api-site-blob/Images/events/3470/3470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318" y="2402959"/>
            <a:ext cx="4501911" cy="25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6688" y="1637414"/>
            <a:ext cx="65396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Technical themes of the 14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Session:</a:t>
            </a:r>
            <a:endParaRPr lang="en-US" sz="2400" dirty="0"/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 smtClean="0"/>
              <a:t>Programme</a:t>
            </a:r>
            <a:r>
              <a:rPr lang="en-US" sz="2400" dirty="0" smtClean="0"/>
              <a:t> </a:t>
            </a:r>
            <a:r>
              <a:rPr lang="en-US" sz="2400" dirty="0"/>
              <a:t>of Action for </a:t>
            </a:r>
            <a:r>
              <a:rPr lang="en-US" sz="2400" b="1" dirty="0"/>
              <a:t>2026-2030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Role of National Statistical Offices in Supporting Data-Driven </a:t>
            </a:r>
            <a:r>
              <a:rPr lang="en-US" sz="2400" b="1" dirty="0"/>
              <a:t>Energy</a:t>
            </a:r>
            <a:r>
              <a:rPr lang="en-US" sz="2400" dirty="0"/>
              <a:t> Transitions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Modernization of NSOs through </a:t>
            </a:r>
            <a:r>
              <a:rPr lang="en-US" sz="2400" b="1" dirty="0"/>
              <a:t>Digitalization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SDGs: </a:t>
            </a:r>
            <a:r>
              <a:rPr lang="en-US" sz="2400" dirty="0"/>
              <a:t>Monitoring and Reporting </a:t>
            </a:r>
            <a:r>
              <a:rPr lang="en-US" sz="2400" b="1" dirty="0"/>
              <a:t>SDG 4</a:t>
            </a:r>
            <a:r>
              <a:rPr lang="en-US" sz="2400" dirty="0"/>
              <a:t> (Quality Education) </a:t>
            </a:r>
            <a:r>
              <a:rPr lang="en-US" sz="2400" dirty="0" smtClean="0"/>
              <a:t>Indicators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Chair: </a:t>
            </a:r>
            <a:r>
              <a:rPr lang="en-US" sz="2400" dirty="0" err="1" smtClean="0"/>
              <a:t>Türkiye</a:t>
            </a:r>
            <a:r>
              <a:rPr lang="en-US" sz="2400" dirty="0" smtClean="0"/>
              <a:t> (Asia group)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Vice Chairs: </a:t>
            </a:r>
            <a:r>
              <a:rPr lang="en-US" sz="2400" dirty="0" smtClean="0"/>
              <a:t>Guinea (Africa) and Egypt (Arab)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0165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>
                <a:cs typeface="Times New Roman" panose="02020603050405020304" pitchFamily="18" charset="0"/>
              </a:rPr>
              <a:t>Follow-up Meeting </a:t>
            </a:r>
            <a:r>
              <a:rPr lang="en-GB" dirty="0" smtClean="0">
                <a:cs typeface="Times New Roman" panose="02020603050405020304" pitchFamily="18" charset="0"/>
              </a:rPr>
              <a:t>of</a:t>
            </a:r>
            <a:r>
              <a:rPr lang="tr-TR" dirty="0" smtClean="0">
                <a:cs typeface="Times New Roman" panose="02020603050405020304" pitchFamily="18" charset="0"/>
              </a:rPr>
              <a:t> the </a:t>
            </a:r>
            <a:r>
              <a:rPr lang="en-GB" dirty="0" smtClean="0">
                <a:cs typeface="Times New Roman" panose="02020603050405020304" pitchFamily="18" charset="0"/>
              </a:rPr>
              <a:t>OIC-StatCom</a:t>
            </a:r>
            <a:endParaRPr lang="tr-TR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9</a:t>
            </a:fld>
            <a:r>
              <a:rPr lang="en-GB"/>
              <a:t> of 8</a:t>
            </a:r>
            <a:r>
              <a:rPr lang="tr-TR"/>
              <a:t>2</a:t>
            </a:r>
            <a:r>
              <a:rPr lang="en-GB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3857663" y="825500"/>
            <a:ext cx="4476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i="1" dirty="0" smtClean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 Statistical Commission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4CE12D8-E5F1-4E62-B32D-9F04CA53A059}"/>
              </a:ext>
            </a:extLst>
          </p:cNvPr>
          <p:cNvSpPr/>
          <p:nvPr/>
        </p:nvSpPr>
        <p:spPr>
          <a:xfrm>
            <a:off x="601193" y="1949171"/>
            <a:ext cx="49367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GB" sz="2400" dirty="0">
                <a:cs typeface="Times New Roman" panose="02020603050405020304" pitchFamily="18" charset="0"/>
              </a:rPr>
              <a:t>Organised regularly </a:t>
            </a:r>
            <a:r>
              <a:rPr lang="en-GB" sz="2400" b="1" dirty="0">
                <a:cs typeface="Times New Roman" panose="02020603050405020304" pitchFamily="18" charset="0"/>
              </a:rPr>
              <a:t>on the margins of the UN Statistical Commission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GB" sz="2400" b="1" dirty="0">
                <a:cs typeface="Times New Roman" panose="02020603050405020304" pitchFamily="18" charset="0"/>
              </a:rPr>
              <a:t>Progress on implementation</a:t>
            </a:r>
            <a:r>
              <a:rPr lang="en-GB" sz="2400" dirty="0">
                <a:cs typeface="Times New Roman" panose="02020603050405020304" pitchFamily="18" charset="0"/>
              </a:rPr>
              <a:t> of the resolutions of the OIC-</a:t>
            </a:r>
            <a:r>
              <a:rPr lang="en-GB" sz="2400" dirty="0" err="1">
                <a:cs typeface="Times New Roman" panose="02020603050405020304" pitchFamily="18" charset="0"/>
              </a:rPr>
              <a:t>StatCom</a:t>
            </a:r>
            <a:endParaRPr lang="en-GB" sz="2400" dirty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GB" sz="2400" dirty="0">
                <a:cs typeface="Times New Roman" panose="02020603050405020304" pitchFamily="18" charset="0"/>
              </a:rPr>
              <a:t>Also covers </a:t>
            </a:r>
            <a:r>
              <a:rPr lang="en-GB" sz="2400" b="1" dirty="0">
                <a:cs typeface="Times New Roman" panose="02020603050405020304" pitchFamily="18" charset="0"/>
              </a:rPr>
              <a:t>provisional agenda and Bureau composition</a:t>
            </a:r>
            <a:r>
              <a:rPr lang="en-GB" sz="2400" dirty="0">
                <a:cs typeface="Times New Roman" panose="02020603050405020304" pitchFamily="18" charset="0"/>
              </a:rPr>
              <a:t> of upcoming OIC-</a:t>
            </a:r>
            <a:r>
              <a:rPr lang="en-GB" sz="2400" dirty="0" err="1">
                <a:cs typeface="Times New Roman" panose="02020603050405020304" pitchFamily="18" charset="0"/>
              </a:rPr>
              <a:t>StatCom</a:t>
            </a:r>
            <a:r>
              <a:rPr lang="en-GB" sz="2400" dirty="0">
                <a:cs typeface="Times New Roman" panose="02020603050405020304" pitchFamily="18" charset="0"/>
              </a:rPr>
              <a:t> session</a:t>
            </a:r>
            <a:endParaRPr lang="tr-TR" sz="2400" dirty="0"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esricdiag.blob.core.windows.net/sesric-site-blob/Photomanagement/3341/3341-orig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731" r="150"/>
          <a:stretch/>
        </p:blipFill>
        <p:spPr bwMode="auto">
          <a:xfrm>
            <a:off x="6011976" y="1912680"/>
            <a:ext cx="5489121" cy="32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11976" y="5288211"/>
            <a:ext cx="54891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5 March </a:t>
            </a:r>
            <a:r>
              <a:rPr lang="en-GB" sz="2000" b="1" dirty="0" smtClean="0"/>
              <a:t>2025, New York-USA</a:t>
            </a:r>
          </a:p>
          <a:p>
            <a:pPr algn="ctr"/>
            <a:r>
              <a:rPr lang="en-US" sz="2000" dirty="0"/>
              <a:t> 56th Session of the </a:t>
            </a:r>
            <a:r>
              <a:rPr lang="en-US" sz="2000" dirty="0" smtClean="0"/>
              <a:t>UNSC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8637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d325080-840b-4dc8-b8ab-d60714d56b57">
      <Terms xmlns="http://schemas.microsoft.com/office/infopath/2007/PartnerControls"/>
    </lcf76f155ced4ddcb4097134ff3c332f>
    <TaxCatchAll xmlns="b588b930-5b30-4097-91f9-37623a96efd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4786E6925E644C82E31831AEA50057" ma:contentTypeVersion="18" ma:contentTypeDescription="Create a new document." ma:contentTypeScope="" ma:versionID="6bcc3ad7f877c5d6ca729a9b6d35e27d">
  <xsd:schema xmlns:xsd="http://www.w3.org/2001/XMLSchema" xmlns:xs="http://www.w3.org/2001/XMLSchema" xmlns:p="http://schemas.microsoft.com/office/2006/metadata/properties" xmlns:ns2="3d325080-840b-4dc8-b8ab-d60714d56b57" xmlns:ns3="b588b930-5b30-4097-91f9-37623a96efd5" targetNamespace="http://schemas.microsoft.com/office/2006/metadata/properties" ma:root="true" ma:fieldsID="6ad5e62dcac34119ffd641cccdca8e20" ns2:_="" ns3:_="">
    <xsd:import namespace="3d325080-840b-4dc8-b8ab-d60714d56b57"/>
    <xsd:import namespace="b588b930-5b30-4097-91f9-37623a96ef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325080-840b-4dc8-b8ab-d60714d56b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88b930-5b30-4097-91f9-37623a96efd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050a154-9e51-4e69-9ba1-5ddd729039fc}" ma:internalName="TaxCatchAll" ma:showField="CatchAllData" ma:web="b588b930-5b30-4097-91f9-37623a96ef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19D84E4-62EC-4075-AAED-FEE0DA8FF2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C27CC4-5BB5-4AD5-8D03-898365918C3B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3d325080-840b-4dc8-b8ab-d60714d56b57"/>
    <ds:schemaRef ds:uri="http://purl.org/dc/elements/1.1/"/>
    <ds:schemaRef ds:uri="http://purl.org/dc/dcmitype/"/>
    <ds:schemaRef ds:uri="b588b930-5b30-4097-91f9-37623a96efd5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2C81B64-EF1C-488C-B669-7C7E2EF8F4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d325080-840b-4dc8-b8ab-d60714d56b57"/>
    <ds:schemaRef ds:uri="b588b930-5b30-4097-91f9-37623a96ef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1009</TotalTime>
  <Words>768</Words>
  <Application>Microsoft Office PowerPoint</Application>
  <PresentationFormat>Произвольный</PresentationFormat>
  <Paragraphs>169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Retrospect</vt:lpstr>
      <vt:lpstr>Data Quality in the  Modern Data Ecosystem Insights and Experiences from  OIC Member Countries</vt:lpstr>
      <vt:lpstr>Outline</vt:lpstr>
      <vt:lpstr>SESRIC Mandate</vt:lpstr>
      <vt:lpstr>Growing Value of Data</vt:lpstr>
      <vt:lpstr>Understanding the Data Value Chain</vt:lpstr>
      <vt:lpstr>Why Data Quality Matters</vt:lpstr>
      <vt:lpstr>OIC-Statistical Commission</vt:lpstr>
      <vt:lpstr>Statistics and Information</vt:lpstr>
      <vt:lpstr>Follow-up Meeting of the OIC-StatCom</vt:lpstr>
      <vt:lpstr>Statistics and Information</vt:lpstr>
      <vt:lpstr>Statistics and Information</vt:lpstr>
      <vt:lpstr>Statistics and Information</vt:lpstr>
      <vt:lpstr>Statistics and Information</vt:lpstr>
      <vt:lpstr>Statistics and Information</vt:lpstr>
      <vt:lpstr>Statistics and Information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SESRIC</dc:title>
  <dc:creator>cabinet@sesric.org</dc:creator>
  <cp:lastModifiedBy>Никита Бурмистров</cp:lastModifiedBy>
  <cp:revision>226</cp:revision>
  <cp:lastPrinted>2025-02-20T16:36:44Z</cp:lastPrinted>
  <dcterms:created xsi:type="dcterms:W3CDTF">2020-06-18T12:44:21Z</dcterms:created>
  <dcterms:modified xsi:type="dcterms:W3CDTF">2025-11-05T12:38:24Z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0x010100154786E6925E644C82E31831AEA50057</vt:lpwstr>
  </property>
  <property fmtid="{D5CDD505-2E9C-101B-9397-08002B2CF9AE}" pid="3" name="MediaServiceImageTags">
    <vt:lpwstr/>
  </property>
</Properties>
</file>